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7" r:id="rId2"/>
    <p:sldId id="264" r:id="rId3"/>
    <p:sldId id="258" r:id="rId4"/>
    <p:sldId id="259" r:id="rId5"/>
    <p:sldId id="261" r:id="rId6"/>
    <p:sldId id="262" r:id="rId7"/>
    <p:sldId id="263" r:id="rId8"/>
    <p:sldId id="265" r:id="rId9"/>
    <p:sldId id="266" r:id="rId10"/>
    <p:sldId id="268" r:id="rId11"/>
    <p:sldId id="269" r:id="rId12"/>
    <p:sldId id="270" r:id="rId13"/>
    <p:sldId id="271" r:id="rId14"/>
    <p:sldId id="273" r:id="rId15"/>
    <p:sldId id="280" r:id="rId16"/>
    <p:sldId id="275" r:id="rId17"/>
    <p:sldId id="277" r:id="rId18"/>
    <p:sldId id="279" r:id="rId19"/>
    <p:sldId id="281" r:id="rId20"/>
    <p:sldId id="283" r:id="rId21"/>
    <p:sldId id="284" r:id="rId22"/>
    <p:sldId id="285" r:id="rId23"/>
    <p:sldId id="282" r:id="rId24"/>
    <p:sldId id="286" r:id="rId25"/>
    <p:sldId id="290" r:id="rId26"/>
    <p:sldId id="291" r:id="rId27"/>
    <p:sldId id="292" r:id="rId28"/>
    <p:sldId id="272" r:id="rId29"/>
    <p:sldId id="274" r:id="rId30"/>
    <p:sldId id="287" r:id="rId31"/>
    <p:sldId id="288" r:id="rId32"/>
    <p:sldId id="289" r:id="rId33"/>
    <p:sldId id="293" r:id="rId34"/>
    <p:sldId id="294" r:id="rId35"/>
    <p:sldId id="295" r:id="rId36"/>
    <p:sldId id="296" r:id="rId37"/>
    <p:sldId id="297" r:id="rId3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00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4660"/>
  </p:normalViewPr>
  <p:slideViewPr>
    <p:cSldViewPr>
      <p:cViewPr>
        <p:scale>
          <a:sx n="69" d="100"/>
          <a:sy n="69" d="100"/>
        </p:scale>
        <p:origin x="-552" y="10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4B5B7-F179-4F41-BE0B-87DCAB214EB8}" type="datetimeFigureOut">
              <a:rPr lang="el-GR" smtClean="0"/>
              <a:pPr/>
              <a:t>14/6/2011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E6357-5072-4D25-80EA-02F62D33C14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orentz_covariance#local_Lorentz_covariance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E6357-5072-4D25-80EA-02F62D33C149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3" tooltip="Lorentz covariance"/>
              </a:rPr>
              <a:t>local Lorentz covariance</a:t>
            </a:r>
            <a:r>
              <a:rPr lang="el-GR" dirty="0" smtClean="0"/>
              <a:t> </a:t>
            </a:r>
            <a:r>
              <a:rPr lang="el-GR" dirty="0" err="1" smtClean="0">
                <a:sym typeface="Wingdings" pitchFamily="2" charset="2"/>
              </a:rPr>
              <a:t>διαφορισιμη</a:t>
            </a:r>
            <a:r>
              <a:rPr lang="el-GR" baseline="0" dirty="0" smtClean="0">
                <a:sym typeface="Wingdings" pitchFamily="2" charset="2"/>
              </a:rPr>
              <a:t> πολλαπλότητα ο 4</a:t>
            </a:r>
            <a:r>
              <a:rPr lang="en-US" baseline="0" dirty="0" smtClean="0">
                <a:sym typeface="Wingdings" pitchFamily="2" charset="2"/>
              </a:rPr>
              <a:t>D </a:t>
            </a:r>
            <a:r>
              <a:rPr lang="el-GR" baseline="0" dirty="0" smtClean="0">
                <a:sym typeface="Wingdings" pitchFamily="2" charset="2"/>
              </a:rPr>
              <a:t>χώρος/κάθε </a:t>
            </a:r>
            <a:r>
              <a:rPr lang="el-GR" baseline="0" dirty="0" err="1" smtClean="0">
                <a:sym typeface="Wingdings" pitchFamily="2" charset="2"/>
              </a:rPr>
              <a:t>χωρος</a:t>
            </a:r>
            <a:r>
              <a:rPr lang="el-GR" baseline="0" dirty="0" smtClean="0">
                <a:sym typeface="Wingdings" pitchFamily="2" charset="2"/>
              </a:rPr>
              <a:t> </a:t>
            </a:r>
            <a:r>
              <a:rPr lang="el-GR" baseline="0" dirty="0" err="1" smtClean="0">
                <a:sym typeface="Wingdings" pitchFamily="2" charset="2"/>
              </a:rPr>
              <a:t>εφοδιασμενος</a:t>
            </a:r>
            <a:r>
              <a:rPr lang="el-GR" baseline="0" dirty="0" smtClean="0">
                <a:sym typeface="Wingdings" pitchFamily="2" charset="2"/>
              </a:rPr>
              <a:t> με </a:t>
            </a:r>
            <a:r>
              <a:rPr lang="el-GR" baseline="0" dirty="0" err="1" smtClean="0">
                <a:sym typeface="Wingdings" pitchFamily="2" charset="2"/>
              </a:rPr>
              <a:t>ριμανια</a:t>
            </a:r>
            <a:r>
              <a:rPr lang="el-GR" baseline="0" dirty="0" smtClean="0">
                <a:sym typeface="Wingdings" pitchFamily="2" charset="2"/>
              </a:rPr>
              <a:t> </a:t>
            </a:r>
            <a:r>
              <a:rPr lang="el-GR" baseline="0" dirty="0" err="1" smtClean="0">
                <a:sym typeface="Wingdings" pitchFamily="2" charset="2"/>
              </a:rPr>
              <a:t>μετρικα</a:t>
            </a:r>
            <a:r>
              <a:rPr lang="el-GR" baseline="0" dirty="0" smtClean="0">
                <a:sym typeface="Wingdings" pitchFamily="2" charset="2"/>
              </a:rPr>
              <a:t> </a:t>
            </a:r>
            <a:r>
              <a:rPr lang="el-GR" baseline="0" dirty="0" err="1" smtClean="0">
                <a:sym typeface="Wingdings" pitchFamily="2" charset="2"/>
              </a:rPr>
              <a:t>διαφ.σε</a:t>
            </a:r>
            <a:r>
              <a:rPr lang="el-GR" baseline="0" dirty="0" smtClean="0">
                <a:sym typeface="Wingdings" pitchFamily="2" charset="2"/>
              </a:rPr>
              <a:t> κάθε σημείο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E6357-5072-4D25-80EA-02F62D33C149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E6357-5072-4D25-80EA-02F62D33C149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Η παραμόρφωση τα </a:t>
            </a:r>
            <a:r>
              <a:rPr lang="el-GR" dirty="0" err="1" smtClean="0"/>
              <a:t>χωρου</a:t>
            </a:r>
            <a:r>
              <a:rPr lang="el-GR" dirty="0" smtClean="0"/>
              <a:t> είναι </a:t>
            </a:r>
            <a:r>
              <a:rPr lang="el-GR" dirty="0" err="1" smtClean="0"/>
              <a:t>τοσο</a:t>
            </a:r>
            <a:r>
              <a:rPr lang="el-GR" dirty="0" smtClean="0"/>
              <a:t> </a:t>
            </a:r>
            <a:r>
              <a:rPr lang="el-GR" dirty="0" err="1" smtClean="0"/>
              <a:t>δυνατη</a:t>
            </a:r>
            <a:r>
              <a:rPr lang="el-GR" dirty="0" smtClean="0"/>
              <a:t> ώστε δεν </a:t>
            </a:r>
            <a:r>
              <a:rPr lang="el-GR" dirty="0" err="1" smtClean="0"/>
              <a:t>υπαρχουν</a:t>
            </a:r>
            <a:r>
              <a:rPr lang="el-GR" dirty="0" smtClean="0"/>
              <a:t> </a:t>
            </a:r>
            <a:r>
              <a:rPr lang="el-GR" dirty="0" err="1" smtClean="0"/>
              <a:t>δρομοι</a:t>
            </a:r>
            <a:r>
              <a:rPr lang="el-GR" dirty="0" smtClean="0"/>
              <a:t> που </a:t>
            </a:r>
            <a:r>
              <a:rPr lang="el-GR" dirty="0" err="1" smtClean="0"/>
              <a:t>οδηγουν</a:t>
            </a:r>
            <a:r>
              <a:rPr lang="el-GR" dirty="0" smtClean="0"/>
              <a:t> </a:t>
            </a:r>
            <a:r>
              <a:rPr lang="el-GR" dirty="0" err="1" smtClean="0"/>
              <a:t>μακρια</a:t>
            </a:r>
            <a:r>
              <a:rPr lang="el-GR" dirty="0" smtClean="0"/>
              <a:t> από τη</a:t>
            </a:r>
            <a:r>
              <a:rPr lang="el-GR" baseline="0" dirty="0" smtClean="0"/>
              <a:t> Μ.Τ./</a:t>
            </a:r>
            <a:r>
              <a:rPr lang="el-GR" baseline="0" dirty="0" err="1" smtClean="0"/>
              <a:t>κβαντικη βαρ</a:t>
            </a:r>
            <a:r>
              <a:rPr lang="el-GR" baseline="0" dirty="0" smtClean="0"/>
              <a:t>. Θα </a:t>
            </a:r>
            <a:r>
              <a:rPr lang="el-GR" baseline="0" dirty="0" err="1" smtClean="0"/>
              <a:t>περιγραφει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μαυρες</a:t>
            </a:r>
            <a:r>
              <a:rPr lang="el-GR" baseline="0" dirty="0" smtClean="0"/>
              <a:t> </a:t>
            </a:r>
            <a:r>
              <a:rPr lang="el-GR" baseline="0" dirty="0" err="1" smtClean="0"/>
              <a:t>τρυπες</a:t>
            </a:r>
            <a:r>
              <a:rPr lang="el-GR" baseline="0" dirty="0" smtClean="0"/>
              <a:t> </a:t>
            </a:r>
            <a:r>
              <a:rPr lang="el-GR" baseline="0" dirty="0" err="1" smtClean="0"/>
              <a:t>χωρις</a:t>
            </a:r>
            <a:r>
              <a:rPr lang="el-GR" baseline="0" dirty="0" smtClean="0"/>
              <a:t>  </a:t>
            </a:r>
            <a:r>
              <a:rPr lang="el-GR" baseline="0" dirty="0" err="1" smtClean="0"/>
              <a:t>μοναδικοτητα</a:t>
            </a:r>
            <a:r>
              <a:rPr lang="el-GR" baseline="0" dirty="0" smtClean="0"/>
              <a:t>.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EE6357-5072-4D25-80EA-02F62D33C149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3DED0-1A9B-4616-9B65-0647DF359DAE}" type="datetimeFigureOut">
              <a:rPr lang="el-GR" smtClean="0"/>
              <a:pPr/>
              <a:t>14/6/2011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D730-E088-41DB-8709-0E70EED05875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3DED0-1A9B-4616-9B65-0647DF359DAE}" type="datetimeFigureOut">
              <a:rPr lang="el-GR" smtClean="0"/>
              <a:pPr/>
              <a:t>14/6/2011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D730-E088-41DB-8709-0E70EED058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3DED0-1A9B-4616-9B65-0647DF359DAE}" type="datetimeFigureOut">
              <a:rPr lang="el-GR" smtClean="0"/>
              <a:pPr/>
              <a:t>14/6/2011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D730-E088-41DB-8709-0E70EED058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3DED0-1A9B-4616-9B65-0647DF359DAE}" type="datetimeFigureOut">
              <a:rPr lang="el-GR" smtClean="0"/>
              <a:pPr/>
              <a:t>14/6/2011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D730-E088-41DB-8709-0E70EED058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3DED0-1A9B-4616-9B65-0647DF359DAE}" type="datetimeFigureOut">
              <a:rPr lang="el-GR" smtClean="0"/>
              <a:pPr/>
              <a:t>14/6/2011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E0CD730-E088-41DB-8709-0E70EED058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3DED0-1A9B-4616-9B65-0647DF359DAE}" type="datetimeFigureOut">
              <a:rPr lang="el-GR" smtClean="0"/>
              <a:pPr/>
              <a:t>14/6/2011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D730-E088-41DB-8709-0E70EED058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3DED0-1A9B-4616-9B65-0647DF359DAE}" type="datetimeFigureOut">
              <a:rPr lang="el-GR" smtClean="0"/>
              <a:pPr/>
              <a:t>14/6/2011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D730-E088-41DB-8709-0E70EED058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3DED0-1A9B-4616-9B65-0647DF359DAE}" type="datetimeFigureOut">
              <a:rPr lang="el-GR" smtClean="0"/>
              <a:pPr/>
              <a:t>14/6/2011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D730-E088-41DB-8709-0E70EED058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3DED0-1A9B-4616-9B65-0647DF359DAE}" type="datetimeFigureOut">
              <a:rPr lang="el-GR" smtClean="0"/>
              <a:pPr/>
              <a:t>14/6/2011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D730-E088-41DB-8709-0E70EED058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3DED0-1A9B-4616-9B65-0647DF359DAE}" type="datetimeFigureOut">
              <a:rPr lang="el-GR" smtClean="0"/>
              <a:pPr/>
              <a:t>14/6/2011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D730-E088-41DB-8709-0E70EED058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l-G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Κάντε κλικ στο εικονίδιο για να προσθέσετε μια εικόνα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3DED0-1A9B-4616-9B65-0647DF359DAE}" type="datetimeFigureOut">
              <a:rPr lang="el-GR" smtClean="0"/>
              <a:pPr/>
              <a:t>14/6/2011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CD730-E088-41DB-8709-0E70EED058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C83DED0-1A9B-4616-9B65-0647DF359DAE}" type="datetimeFigureOut">
              <a:rPr lang="el-GR" smtClean="0"/>
              <a:pPr/>
              <a:t>14/6/2011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E0CD730-E088-41DB-8709-0E70EED05875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user\&#917;&#960;&#953;&#966;&#940;&#957;&#949;&#953;&#945;%20&#949;&#961;&#947;&#945;&#963;&#943;&#945;&#962;\videos\Blackhole%20and%20whitehole.asf" TargetMode="Externa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user\&#917;&#960;&#953;&#966;&#940;&#957;&#949;&#953;&#945;%20&#949;&#961;&#947;&#945;&#963;&#943;&#945;&#962;\videos\Wormholes%20-%20P22_mpeg2video.asf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/index.php?title=AP_Lib&amp;action=edit&amp;redlink=1" TargetMode="External"/><Relationship Id="rId13" Type="http://schemas.openxmlformats.org/officeDocument/2006/relationships/hyperlink" Target="http://en.wikipedia.org/wiki/Fornax_A" TargetMode="External"/><Relationship Id="rId18" Type="http://schemas.openxmlformats.org/officeDocument/2006/relationships/hyperlink" Target="http://en.wikipedia.org/w/index.php?title=MCG-6-30-15&amp;action=edit&amp;redlink=1" TargetMode="External"/><Relationship Id="rId3" Type="http://schemas.openxmlformats.org/officeDocument/2006/relationships/hyperlink" Target="http://en.wikipedia.org/w/index.php?title=1ES_2344+514&amp;action=edit&amp;redlink=1" TargetMode="External"/><Relationship Id="rId7" Type="http://schemas.openxmlformats.org/officeDocument/2006/relationships/hyperlink" Target="http://en.wikipedia.org/wiki/4C_+37.11" TargetMode="External"/><Relationship Id="rId12" Type="http://schemas.openxmlformats.org/officeDocument/2006/relationships/hyperlink" Target="http://en.wikipedia.org/w/index.php?title=EXO_0706.1+5913&amp;action=edit&amp;redlink=1" TargetMode="External"/><Relationship Id="rId17" Type="http://schemas.openxmlformats.org/officeDocument/2006/relationships/hyperlink" Target="http://en.wikipedia.org/w/index.php?title=J1728.2+5013&amp;action=edit&amp;redlink=1" TargetMode="External"/><Relationship Id="rId2" Type="http://schemas.openxmlformats.org/officeDocument/2006/relationships/image" Target="../media/image15.jpeg"/><Relationship Id="rId16" Type="http://schemas.openxmlformats.org/officeDocument/2006/relationships/hyperlink" Target="http://en.wikipedia.org/w/index.php?title=IC_1459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3C_371" TargetMode="External"/><Relationship Id="rId11" Type="http://schemas.openxmlformats.org/officeDocument/2006/relationships/hyperlink" Target="http://en.wikipedia.org/wiki/Centaurus_A" TargetMode="External"/><Relationship Id="rId5" Type="http://schemas.openxmlformats.org/officeDocument/2006/relationships/hyperlink" Target="http://en.wikipedia.org/wiki/3C_75" TargetMode="External"/><Relationship Id="rId15" Type="http://schemas.openxmlformats.org/officeDocument/2006/relationships/hyperlink" Target="http://en.wikipedia.org/wiki/Hypercompact_stellar_system" TargetMode="External"/><Relationship Id="rId10" Type="http://schemas.openxmlformats.org/officeDocument/2006/relationships/hyperlink" Target="http://en.wikipedia.org/wiki/Arp_220" TargetMode="External"/><Relationship Id="rId19" Type="http://schemas.openxmlformats.org/officeDocument/2006/relationships/hyperlink" Target="http://en.wikipedia.org/wiki/Messier_31" TargetMode="External"/><Relationship Id="rId4" Type="http://schemas.openxmlformats.org/officeDocument/2006/relationships/hyperlink" Target="http://en.wikipedia.org/wiki/3C_66B" TargetMode="External"/><Relationship Id="rId9" Type="http://schemas.openxmlformats.org/officeDocument/2006/relationships/hyperlink" Target="http://en.wikipedia.org/wiki/APM_08279+5255" TargetMode="External"/><Relationship Id="rId14" Type="http://schemas.openxmlformats.org/officeDocument/2006/relationships/hyperlink" Target="http://en.wikipedia.org/wiki/HE0450-295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Messier_87" TargetMode="External"/><Relationship Id="rId13" Type="http://schemas.openxmlformats.org/officeDocument/2006/relationships/hyperlink" Target="http://en.wikipedia.org/w/index.php?title=Mrk_501&amp;action=edit&amp;redlink=1" TargetMode="External"/><Relationship Id="rId18" Type="http://schemas.openxmlformats.org/officeDocument/2006/relationships/hyperlink" Target="http://en.wikipedia.org/w/index.php?title=NGC_2778&amp;action=edit&amp;redlink=1" TargetMode="External"/><Relationship Id="rId3" Type="http://schemas.openxmlformats.org/officeDocument/2006/relationships/hyperlink" Target="http://en.wikipedia.org/wiki/Messier_32" TargetMode="External"/><Relationship Id="rId7" Type="http://schemas.openxmlformats.org/officeDocument/2006/relationships/hyperlink" Target="http://en.wikipedia.org/wiki/Messier_84" TargetMode="External"/><Relationship Id="rId12" Type="http://schemas.openxmlformats.org/officeDocument/2006/relationships/hyperlink" Target="http://en.wikipedia.org/wiki/Mrk_421" TargetMode="External"/><Relationship Id="rId17" Type="http://schemas.openxmlformats.org/officeDocument/2006/relationships/hyperlink" Target="http://en.wikipedia.org/wiki/NGC_1566" TargetMode="External"/><Relationship Id="rId2" Type="http://schemas.openxmlformats.org/officeDocument/2006/relationships/image" Target="../media/image15.jpeg"/><Relationship Id="rId16" Type="http://schemas.openxmlformats.org/officeDocument/2006/relationships/hyperlink" Target="http://en.wikipedia.org/wiki/NGC_109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Messier_81" TargetMode="External"/><Relationship Id="rId11" Type="http://schemas.openxmlformats.org/officeDocument/2006/relationships/hyperlink" Target="http://en.wikipedia.org/w/index.php?title=Mrk_180&amp;action=edit&amp;redlink=1" TargetMode="External"/><Relationship Id="rId5" Type="http://schemas.openxmlformats.org/officeDocument/2006/relationships/hyperlink" Target="http://en.wikipedia.org/wiki/Messier_77" TargetMode="External"/><Relationship Id="rId15" Type="http://schemas.openxmlformats.org/officeDocument/2006/relationships/hyperlink" Target="http://en.wikipedia.org/wiki/NGC_1023" TargetMode="External"/><Relationship Id="rId10" Type="http://schemas.openxmlformats.org/officeDocument/2006/relationships/hyperlink" Target="http://en.wikipedia.org/wiki/Messier_106" TargetMode="External"/><Relationship Id="rId19" Type="http://schemas.openxmlformats.org/officeDocument/2006/relationships/hyperlink" Target="http://en.wikipedia.org/wiki/NGC_2787" TargetMode="External"/><Relationship Id="rId4" Type="http://schemas.openxmlformats.org/officeDocument/2006/relationships/hyperlink" Target="http://en.wikipedia.org/wiki/Messier_60" TargetMode="External"/><Relationship Id="rId9" Type="http://schemas.openxmlformats.org/officeDocument/2006/relationships/hyperlink" Target="http://en.wikipedia.org/wiki/Messier_105" TargetMode="External"/><Relationship Id="rId14" Type="http://schemas.openxmlformats.org/officeDocument/2006/relationships/hyperlink" Target="http://en.wikipedia.org/w/index.php?title=NGC_821&amp;action=edit&amp;redlink=1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/index.php?title=NGC_3608&amp;action=edit&amp;redlink=1" TargetMode="External"/><Relationship Id="rId13" Type="http://schemas.openxmlformats.org/officeDocument/2006/relationships/hyperlink" Target="http://en.wikipedia.org/w/index.php?title=NGC_4291&amp;action=edit&amp;redlink=1" TargetMode="External"/><Relationship Id="rId18" Type="http://schemas.openxmlformats.org/officeDocument/2006/relationships/hyperlink" Target="http://en.wikipedia.org/w/index.php?title=NGC_4473&amp;action=edit&amp;redlink=1" TargetMode="External"/><Relationship Id="rId3" Type="http://schemas.openxmlformats.org/officeDocument/2006/relationships/hyperlink" Target="http://en.wikipedia.org/wiki/NGC_3079" TargetMode="External"/><Relationship Id="rId21" Type="http://schemas.openxmlformats.org/officeDocument/2006/relationships/hyperlink" Target="http://en.wikipedia.org/w/index.php?title=NGC_4564&amp;action=edit&amp;redlink=1" TargetMode="External"/><Relationship Id="rId7" Type="http://schemas.openxmlformats.org/officeDocument/2006/relationships/hyperlink" Target="http://en.wikipedia.org/wiki/NGC_3384" TargetMode="External"/><Relationship Id="rId12" Type="http://schemas.openxmlformats.org/officeDocument/2006/relationships/hyperlink" Target="http://en.wikipedia.org/wiki/NGC_4261" TargetMode="External"/><Relationship Id="rId17" Type="http://schemas.openxmlformats.org/officeDocument/2006/relationships/hyperlink" Target="http://en.wikipedia.org/w/index.php?title=NGC_4459&amp;action=edit&amp;redlink=1" TargetMode="External"/><Relationship Id="rId2" Type="http://schemas.openxmlformats.org/officeDocument/2006/relationships/image" Target="../media/image15.jpeg"/><Relationship Id="rId16" Type="http://schemas.openxmlformats.org/officeDocument/2006/relationships/hyperlink" Target="http://en.wikipedia.org/wiki/NGC_4438" TargetMode="External"/><Relationship Id="rId20" Type="http://schemas.openxmlformats.org/officeDocument/2006/relationships/hyperlink" Target="http://en.wikipedia.org/wiki/Messier_8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/index.php?title=NGC_3377&amp;action=edit&amp;redlink=1" TargetMode="External"/><Relationship Id="rId11" Type="http://schemas.openxmlformats.org/officeDocument/2006/relationships/hyperlink" Target="http://en.wikipedia.org/wiki/NGC_4151" TargetMode="External"/><Relationship Id="rId5" Type="http://schemas.openxmlformats.org/officeDocument/2006/relationships/hyperlink" Target="http://en.wikipedia.org/w/index.php?title=NGC_3245&amp;action=edit&amp;redlink=1" TargetMode="External"/><Relationship Id="rId15" Type="http://schemas.openxmlformats.org/officeDocument/2006/relationships/hyperlink" Target="http://en.wikipedia.org/w/index.php?title=NGC_4350&amp;action=edit&amp;redlink=1" TargetMode="External"/><Relationship Id="rId10" Type="http://schemas.openxmlformats.org/officeDocument/2006/relationships/hyperlink" Target="http://en.wikipedia.org/w/index.php?title=NGC_3998&amp;action=edit&amp;redlink=1" TargetMode="External"/><Relationship Id="rId19" Type="http://schemas.openxmlformats.org/officeDocument/2006/relationships/hyperlink" Target="http://en.wikipedia.org/w/index.php?title=NGC_4486B&amp;action=edit&amp;redlink=1" TargetMode="External"/><Relationship Id="rId4" Type="http://schemas.openxmlformats.org/officeDocument/2006/relationships/hyperlink" Target="http://en.wikipedia.org/wiki/NGC_3115" TargetMode="External"/><Relationship Id="rId9" Type="http://schemas.openxmlformats.org/officeDocument/2006/relationships/hyperlink" Target="http://en.wikipedia.org/w/index.php?title=NGC_3894&amp;action=edit&amp;redlink=1" TargetMode="External"/><Relationship Id="rId14" Type="http://schemas.openxmlformats.org/officeDocument/2006/relationships/hyperlink" Target="http://en.wikipedia.org/w/index.php?title=NGC_4342&amp;action=edit&amp;redlink=1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NGC_4697" TargetMode="External"/><Relationship Id="rId13" Type="http://schemas.openxmlformats.org/officeDocument/2006/relationships/hyperlink" Target="http://en.wikipedia.org/w/index.php?title=NGC_5845&amp;action=edit&amp;redlink=1" TargetMode="External"/><Relationship Id="rId18" Type="http://schemas.openxmlformats.org/officeDocument/2006/relationships/hyperlink" Target="http://en.wikipedia.org/wiki/PKS_0521-365" TargetMode="External"/><Relationship Id="rId3" Type="http://schemas.openxmlformats.org/officeDocument/2006/relationships/hyperlink" Target="http://en.wikipedia.org/w/index.php?title=NGC_4473&amp;action=edit&amp;redlink=1" TargetMode="External"/><Relationship Id="rId21" Type="http://schemas.openxmlformats.org/officeDocument/2006/relationships/hyperlink" Target="http://en.wikipedia.org/wiki/Q0906+6930" TargetMode="External"/><Relationship Id="rId7" Type="http://schemas.openxmlformats.org/officeDocument/2006/relationships/hyperlink" Target="http://en.wikipedia.org/w/index.php?title=NGC_4596&amp;action=edit&amp;redlink=1" TargetMode="External"/><Relationship Id="rId12" Type="http://schemas.openxmlformats.org/officeDocument/2006/relationships/hyperlink" Target="http://en.wikipedia.org/wiki/NGC_5033" TargetMode="External"/><Relationship Id="rId17" Type="http://schemas.openxmlformats.org/officeDocument/2006/relationships/hyperlink" Target="http://en.wikipedia.org/wiki/OJ_287" TargetMode="External"/><Relationship Id="rId2" Type="http://schemas.openxmlformats.org/officeDocument/2006/relationships/image" Target="../media/image15.jpeg"/><Relationship Id="rId16" Type="http://schemas.openxmlformats.org/officeDocument/2006/relationships/hyperlink" Target="http://en.wikipedia.org/w/index.php?title=NGC_7457&amp;action=edit&amp;redlink=1" TargetMode="External"/><Relationship Id="rId20" Type="http://schemas.openxmlformats.org/officeDocument/2006/relationships/hyperlink" Target="http://en.wikipedia.org/w/index.php?title=PKS_2201+044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NGC_4579" TargetMode="External"/><Relationship Id="rId11" Type="http://schemas.openxmlformats.org/officeDocument/2006/relationships/hyperlink" Target="http://en.wikipedia.org/wiki/NGC_4945" TargetMode="External"/><Relationship Id="rId24" Type="http://schemas.openxmlformats.org/officeDocument/2006/relationships/hyperlink" Target="http://en.wikipedia.org/wiki/Whirlpool_Galaxy" TargetMode="External"/><Relationship Id="rId5" Type="http://schemas.openxmlformats.org/officeDocument/2006/relationships/hyperlink" Target="http://en.wikipedia.org/w/index.php?title=NGC_4564&amp;action=edit&amp;redlink=1" TargetMode="External"/><Relationship Id="rId15" Type="http://schemas.openxmlformats.org/officeDocument/2006/relationships/hyperlink" Target="http://en.wikipedia.org/wiki/NGC_7052" TargetMode="External"/><Relationship Id="rId23" Type="http://schemas.openxmlformats.org/officeDocument/2006/relationships/hyperlink" Target="http://en.wikipedia.org/wiki/Sombrero_Galaxy" TargetMode="External"/><Relationship Id="rId10" Type="http://schemas.openxmlformats.org/officeDocument/2006/relationships/hyperlink" Target="http://en.wikipedia.org/w/index.php?title=NGC_4791&amp;action=edit&amp;redlink=1" TargetMode="External"/><Relationship Id="rId19" Type="http://schemas.openxmlformats.org/officeDocument/2006/relationships/hyperlink" Target="http://en.wikipedia.org/w/index.php?title=PKS_0548-322&amp;action=edit&amp;redlink=1" TargetMode="External"/><Relationship Id="rId4" Type="http://schemas.openxmlformats.org/officeDocument/2006/relationships/hyperlink" Target="http://en.wikipedia.org/w/index.php?title=NGC_4486B&amp;action=edit&amp;redlink=1" TargetMode="External"/><Relationship Id="rId9" Type="http://schemas.openxmlformats.org/officeDocument/2006/relationships/hyperlink" Target="http://en.wikipedia.org/w/index.php?title=NGC_4742&amp;action=edit&amp;redlink=1" TargetMode="External"/><Relationship Id="rId14" Type="http://schemas.openxmlformats.org/officeDocument/2006/relationships/hyperlink" Target="http://en.wikipedia.org/wiki/NGC_6251" TargetMode="External"/><Relationship Id="rId22" Type="http://schemas.openxmlformats.org/officeDocument/2006/relationships/hyperlink" Target="http://en.wikipedia.org/wiki/Sagittarius_A*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Messier_110" TargetMode="External"/><Relationship Id="rId3" Type="http://schemas.openxmlformats.org/officeDocument/2006/relationships/hyperlink" Target="http://en.wikipedia.org/wiki/Andromeda_Galaxy" TargetMode="External"/><Relationship Id="rId7" Type="http://schemas.openxmlformats.org/officeDocument/2006/relationships/hyperlink" Target="http://en.wikipedia.org/wiki/Messier_15" TargetMode="External"/><Relationship Id="rId12" Type="http://schemas.openxmlformats.org/officeDocument/2006/relationships/hyperlink" Target="http://en.wikipedia.org/wiki/Triangulum_Galaxy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M82_X-1" TargetMode="External"/><Relationship Id="rId11" Type="http://schemas.openxmlformats.org/officeDocument/2006/relationships/hyperlink" Target="http://en.wikipedia.org/wiki/Sculptor_Galaxy" TargetMode="External"/><Relationship Id="rId5" Type="http://schemas.openxmlformats.org/officeDocument/2006/relationships/hyperlink" Target="http://en.wikipedia.org/wiki/GCIRS_13E" TargetMode="External"/><Relationship Id="rId10" Type="http://schemas.openxmlformats.org/officeDocument/2006/relationships/hyperlink" Target="http://en.wikipedia.org/w/index.php?title=NGC_1313_X-2&amp;action=edit&amp;redlink=1" TargetMode="External"/><Relationship Id="rId4" Type="http://schemas.openxmlformats.org/officeDocument/2006/relationships/hyperlink" Target="http://en.wikipedia.org/wiki/Cigar_Galaxy" TargetMode="External"/><Relationship Id="rId9" Type="http://schemas.openxmlformats.org/officeDocument/2006/relationships/hyperlink" Target="http://en.wikipedia.org/w/index.php?title=NGC_1313_X-1&amp;action=edit&amp;redlink=1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GRO_J0422+32" TargetMode="External"/><Relationship Id="rId13" Type="http://schemas.openxmlformats.org/officeDocument/2006/relationships/hyperlink" Target="http://en.wikipedia.org/wiki/GRS_1915+105" TargetMode="External"/><Relationship Id="rId18" Type="http://schemas.openxmlformats.org/officeDocument/2006/relationships/hyperlink" Target="http://en.wikipedia.org/w/index.php?title=V821_Ara&amp;action=edit&amp;redlink=1" TargetMode="External"/><Relationship Id="rId26" Type="http://schemas.openxmlformats.org/officeDocument/2006/relationships/hyperlink" Target="http://en.wikipedia.org/wiki/V404_Cyg" TargetMode="External"/><Relationship Id="rId3" Type="http://schemas.openxmlformats.org/officeDocument/2006/relationships/hyperlink" Target="http://en.wikipedia.org/w/index.php?title=4U_1543-475&amp;action=edit&amp;redlink=1" TargetMode="External"/><Relationship Id="rId21" Type="http://schemas.openxmlformats.org/officeDocument/2006/relationships/hyperlink" Target="http://en.wikipedia.org/w/index.php?title=MACHO-96-NLG-5&amp;action=edit&amp;redlink=1" TargetMode="External"/><Relationship Id="rId7" Type="http://schemas.openxmlformats.org/officeDocument/2006/relationships/hyperlink" Target="http://en.wikipedia.org/wiki/Cygnus_X-3" TargetMode="External"/><Relationship Id="rId12" Type="http://schemas.openxmlformats.org/officeDocument/2006/relationships/hyperlink" Target="http://en.wikipedia.org/w/index.php?title=GU_Mus&amp;action=edit&amp;redlink=1" TargetMode="External"/><Relationship Id="rId17" Type="http://schemas.openxmlformats.org/officeDocument/2006/relationships/hyperlink" Target="http://en.wikipedia.org/wiki/GX_339-4" TargetMode="External"/><Relationship Id="rId25" Type="http://schemas.openxmlformats.org/officeDocument/2006/relationships/hyperlink" Target="http://en.wikipedia.org/wiki/SS_433" TargetMode="External"/><Relationship Id="rId33" Type="http://schemas.openxmlformats.org/officeDocument/2006/relationships/hyperlink" Target="http://en.wikipedia.org/wiki/V4641_Sgr" TargetMode="External"/><Relationship Id="rId2" Type="http://schemas.openxmlformats.org/officeDocument/2006/relationships/image" Target="../media/image15.jpeg"/><Relationship Id="rId16" Type="http://schemas.openxmlformats.org/officeDocument/2006/relationships/hyperlink" Target="http://en.wikipedia.org/w/index.php?title=QZ_Vul&amp;action=edit&amp;redlink=1" TargetMode="External"/><Relationship Id="rId20" Type="http://schemas.openxmlformats.org/officeDocument/2006/relationships/hyperlink" Target="http://en.wikipedia.org/w/index.php?title=MACHO-96-BLG-5&amp;action=edit&amp;redlink=1" TargetMode="External"/><Relationship Id="rId29" Type="http://schemas.openxmlformats.org/officeDocument/2006/relationships/hyperlink" Target="http://en.wikipedia.org/w/index.php?title=XTE_J1550-564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Cygnus_X-1" TargetMode="External"/><Relationship Id="rId11" Type="http://schemas.openxmlformats.org/officeDocument/2006/relationships/hyperlink" Target="http://en.wikipedia.org/wiki/GRS_1124-683" TargetMode="External"/><Relationship Id="rId24" Type="http://schemas.openxmlformats.org/officeDocument/2006/relationships/hyperlink" Target="http://en.wikipedia.org/wiki/SN_1997D" TargetMode="External"/><Relationship Id="rId32" Type="http://schemas.openxmlformats.org/officeDocument/2006/relationships/hyperlink" Target="http://en.wikipedia.org/w/index.php?title=XTE_J1819-254&amp;action=edit&amp;redlink=1" TargetMode="External"/><Relationship Id="rId5" Type="http://schemas.openxmlformats.org/officeDocument/2006/relationships/hyperlink" Target="http://en.wikipedia.org/wiki/A0620-00" TargetMode="External"/><Relationship Id="rId15" Type="http://schemas.openxmlformats.org/officeDocument/2006/relationships/hyperlink" Target="http://en.wikipedia.org/w/index.php?title=GS_2000+25&amp;action=edit&amp;redlink=1" TargetMode="External"/><Relationship Id="rId23" Type="http://schemas.openxmlformats.org/officeDocument/2006/relationships/hyperlink" Target="http://en.wikipedia.org/w/index.php?title=MACHO-99-BLG-22&amp;action=edit&amp;redlink=1" TargetMode="External"/><Relationship Id="rId28" Type="http://schemas.openxmlformats.org/officeDocument/2006/relationships/hyperlink" Target="http://en.wikipedia.org/w/index.php?title=KV_UMa&amp;action=edit&amp;redlink=1" TargetMode="External"/><Relationship Id="rId10" Type="http://schemas.openxmlformats.org/officeDocument/2006/relationships/hyperlink" Target="http://en.wikipedia.org/w/index.php?title=V1033_Sco&amp;action=edit&amp;redlink=1" TargetMode="External"/><Relationship Id="rId19" Type="http://schemas.openxmlformats.org/officeDocument/2006/relationships/hyperlink" Target="http://en.wikipedia.org/wiki/M33_X-7" TargetMode="External"/><Relationship Id="rId31" Type="http://schemas.openxmlformats.org/officeDocument/2006/relationships/hyperlink" Target="http://en.wikipedia.org/wiki/XTE_J1650-500" TargetMode="External"/><Relationship Id="rId4" Type="http://schemas.openxmlformats.org/officeDocument/2006/relationships/hyperlink" Target="http://en.wikipedia.org/w/index.php?title=IL_Lupi&amp;action=edit&amp;redlink=1" TargetMode="External"/><Relationship Id="rId9" Type="http://schemas.openxmlformats.org/officeDocument/2006/relationships/hyperlink" Target="http://en.wikipedia.org/wiki/GRO_J1655-40" TargetMode="External"/><Relationship Id="rId14" Type="http://schemas.openxmlformats.org/officeDocument/2006/relationships/hyperlink" Target="http://en.wikipedia.org/w/index.php?title=V1487_Aql&amp;action=edit&amp;redlink=1" TargetMode="External"/><Relationship Id="rId22" Type="http://schemas.openxmlformats.org/officeDocument/2006/relationships/hyperlink" Target="http://en.wikipedia.org/w/index.php?title=MACHO-98-BLG-6&amp;action=edit&amp;redlink=1" TargetMode="External"/><Relationship Id="rId27" Type="http://schemas.openxmlformats.org/officeDocument/2006/relationships/hyperlink" Target="http://en.wikipedia.org/w/index.php?title=XTE_J1118+480&amp;action=edit&amp;redlink=1" TargetMode="External"/><Relationship Id="rId30" Type="http://schemas.openxmlformats.org/officeDocument/2006/relationships/hyperlink" Target="http://en.wikipedia.org/w/index.php?title=V381_Nor&amp;action=edit&amp;redlink=1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i="1" dirty="0" smtClean="0"/>
              <a:t>ΜΑΥΡΕΣ ΤΡΥΠΕΣ  </a:t>
            </a:r>
            <a:endParaRPr lang="el-GR" b="1" i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l-GR" sz="2000" dirty="0"/>
          </a:p>
          <a:p>
            <a:endParaRPr lang="el-GR" sz="2000" dirty="0" smtClean="0"/>
          </a:p>
          <a:p>
            <a:endParaRPr lang="el-GR" sz="2000" dirty="0"/>
          </a:p>
          <a:p>
            <a:endParaRPr lang="el-GR" sz="2000" dirty="0" smtClean="0"/>
          </a:p>
          <a:p>
            <a:endParaRPr lang="el-GR" sz="2000" dirty="0"/>
          </a:p>
          <a:p>
            <a:endParaRPr lang="el-GR" sz="2000" dirty="0" smtClean="0"/>
          </a:p>
          <a:p>
            <a:endParaRPr lang="el-GR" sz="2000" dirty="0"/>
          </a:p>
          <a:p>
            <a:endParaRPr lang="el-GR" sz="2000" dirty="0" smtClean="0"/>
          </a:p>
          <a:p>
            <a:pPr>
              <a:buNone/>
            </a:pP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ΔΗΜΗΤΡΑ ΚΑΝΤΑ</a:t>
            </a:r>
          </a:p>
          <a:p>
            <a:pPr>
              <a:buNone/>
            </a:pP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09107127</a:t>
            </a:r>
            <a:endParaRPr lang="en-US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Επιβλέπων Καθηγητής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l-GR" sz="20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Κ.Αναγνωστόπουλος</a:t>
            </a:r>
            <a:endParaRPr lang="el-GR" sz="2000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25 -0.00486 -0.00382 -0.00926 -0.00573 -0.01412 C -0.00781 -0.01945 -0.01267 -0.02963 -0.01267 -0.02963 C -0.01389 -0.03889 -0.01701 -0.0456 -0.01979 -0.0544 C -0.02083 -0.06597 -0.02274 -0.07708 -0.0243 -0.08843 C -0.02396 -0.09514 -0.02413 -0.10185 -0.02326 -0.10857 C -0.02309 -0.11042 -0.02135 -0.11158 -0.02083 -0.1132 C -0.01771 -0.12269 -0.01528 -0.13009 -0.01041 -0.1382 C 0.00434 -0.16273 0.03299 -0.16181 0.05347 -0.16921 C 0.07188 -0.16759 0.07136 -0.16898 0.0849 -0.16134 C 0.11407 -0.12338 0.1257 -0.09329 0.13611 -0.04051 C 0.13872 -0.00671 0.13733 -0.02083 0.13959 0.00139 C 0.1382 0.01389 0.13681 0.0294 0.12674 0.03403 C 0.10608 0.03125 0.10313 0.02176 0.09184 0.00139 C 0.08177 -0.0169 0.08177 -0.00764 0.07205 -0.03727 C 0.06545 -0.05764 0.0625 -0.07894 0.05591 -0.09931 C 0.05365 -0.11412 0.05122 -0.12778 0.05 -0.14283 C 0.05035 -0.15417 0.05052 -0.16551 0.05122 -0.17685 C 0.05139 -0.17894 0.05243 -0.1831 0.05243 -0.1831 C 0.0533 -0.20185 0.05504 -0.21667 0.05938 -0.23426 C 0.06129 -0.25903 0.06563 -0.28264 0.07674 -0.30255 C 0.08108 -0.31019 0.08264 -0.31574 0.08959 -0.31783 C 0.09618 -0.3169 0.10278 -0.31644 0.10938 -0.31482 C 0.11077 -0.31435 0.11163 -0.31273 0.11285 -0.31181 C 0.12014 -0.30695 0.12813 -0.30371 0.13611 -0.30093 C 0.15417 -0.28727 0.1724 -0.27523 0.18837 -0.25741 C 0.22813 -0.21296 0.25521 -0.14514 0.26511 -0.07755 C 0.26163 -0.04838 0.26059 -0.02546 0.23837 -0.01412 C 0.21146 -0.0206 0.1974 -0.06644 0.18611 -0.09468 C 0.18056 -0.12801 0.17657 -0.16134 0.17327 -0.19537 C 0.17205 -0.22338 0.17014 -0.25116 0.16858 -0.27917 C 0.16962 -0.31759 0.17101 -0.34792 0.17795 -0.38449 C 0.17917 -0.39074 0.18177 -0.39676 0.1849 -0.40162 C 0.18733 -0.40556 0.19306 -0.4125 0.19306 -0.4125 C 0.20486 -0.40996 0.21511 -0.40741 0.22448 -0.39699 C 0.23681 -0.3831 0.22622 -0.39121 0.23611 -0.38449 C 0.23959 -0.37732 0.24427 -0.37292 0.25 -0.36921 C 0.25799 -0.35833 0.25417 -0.36204 0.26042 -0.35671 C 0.2632 -0.34607 0.2592 -0.35857 0.26632 -0.34746 C 0.26719 -0.3463 0.26684 -0.34421 0.26754 -0.34283 C 0.26841 -0.34144 0.26997 -0.34097 0.27101 -0.33958 C 0.2783 -0.32986 0.2724 -0.33357 0.27917 -0.33033 C 0.2915 -0.3132 0.3099 -0.31088 0.32101 -0.29306 C 0.32691 -0.28357 0.32969 -0.26921 0.33143 -0.25741 C 0.33108 -0.2456 0.3316 -0.23357 0.33021 -0.22176 C 0.32969 -0.21736 0.32726 -0.21366 0.3257 -0.20949 C 0.32222 -0.20023 0.32344 -0.19167 0.31511 -0.18773 C 0.31441 -0.18658 0.31372 -0.18519 0.31285 -0.18449 C 0.31181 -0.18357 0.30938 -0.1831 0.30938 -0.1831 C 0.31702 -0.20602 0.32188 -0.22986 0.32917 -0.25278 C 0.32518 -0.2882 0.3 -0.28611 0.27795 -0.28843 C 0.27483 -0.28796 0.23611 -0.28403 0.22674 -0.27917 C 0.17032 -0.24954 0.10643 -0.19051 0.08368 -0.11181 C 0.08091 -0.10232 0.07518 -0.07107 0.07327 -0.06065 C 0.07049 0.00046 0.07153 0.08079 0.12448 0.1037 C 0.14271 0.11157 0.14375 0.10995 0.16285 0.11157 C 0.19722 0.1081 0.19358 0.10903 0.22795 0.1037 C 0.25747 0.0993 0.31632 0.08981 0.31632 0.08981 C 0.32865 0.08518 0.34097 0.07963 0.35347 0.07592 C 0.3658 0.07222 0.37847 0.07199 0.3908 0.06805 C 0.45868 0.04676 0.53924 0.00023 0.5757 -0.0838 C 0.58716 -0.11019 0.58924 -0.13796 0.59306 -0.16759 C 0.58872 -0.25486 0.58768 -0.28333 0.56285 -0.35972 C 0.54757 -0.40695 0.53837 -0.43681 0.49896 -0.44352 C 0.45764 -0.44028 0.43976 -0.43472 0.4 -0.41875 C 0.39254 -0.41574 0.38629 -0.4088 0.37917 -0.40486 C 0.35799 -0.39352 0.33125 -0.38218 0.30816 -0.37685 C 0.30243 -0.35509 0.30226 -0.33125 0.3 -0.30857 C 0.29931 -0.3007 0.29688 -0.27801 0.29306 -0.27292 " pathEditMode="relative" ptsTypes="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25 -0.00486 -0.00382 -0.00926 -0.00573 -0.01412 C -0.00781 -0.01945 -0.01267 -0.02963 -0.01267 -0.02963 C -0.01389 -0.03889 -0.01701 -0.0456 -0.01979 -0.0544 C -0.02083 -0.06597 -0.02274 -0.07708 -0.0243 -0.08843 C -0.02396 -0.09514 -0.02413 -0.10185 -0.02326 -0.10857 C -0.02309 -0.11042 -0.02135 -0.11158 -0.02083 -0.1132 C -0.01771 -0.12269 -0.01528 -0.13009 -0.01041 -0.1382 C 0.00434 -0.16273 0.03299 -0.16181 0.05347 -0.16921 C 0.07188 -0.16759 0.07136 -0.16898 0.0849 -0.16134 C 0.11407 -0.12338 0.1257 -0.09329 0.13611 -0.04051 C 0.13872 -0.00671 0.13733 -0.02083 0.13959 0.00139 C 0.1382 0.01389 0.13681 0.0294 0.12674 0.03403 C 0.10608 0.03125 0.10313 0.02176 0.09184 0.00139 C 0.08177 -0.0169 0.08177 -0.00764 0.07205 -0.03727 C 0.06545 -0.05764 0.0625 -0.07894 0.05591 -0.09931 C 0.05365 -0.11412 0.05122 -0.12778 0.05 -0.14283 C 0.05035 -0.15417 0.05052 -0.16551 0.05122 -0.17685 C 0.05139 -0.17894 0.05243 -0.1831 0.05243 -0.1831 C 0.0533 -0.20185 0.05504 -0.21667 0.05938 -0.23426 C 0.06129 -0.25903 0.06563 -0.28264 0.07674 -0.30255 C 0.08108 -0.31019 0.08264 -0.31574 0.08959 -0.31783 C 0.09618 -0.3169 0.10278 -0.31644 0.10938 -0.31482 C 0.11077 -0.31435 0.11163 -0.31273 0.11285 -0.31181 C 0.12014 -0.30695 0.12813 -0.30371 0.13611 -0.30093 C 0.15417 -0.28727 0.1724 -0.27523 0.18837 -0.25741 C 0.22813 -0.21296 0.25521 -0.14514 0.26511 -0.07755 C 0.26163 -0.04838 0.26059 -0.02546 0.23837 -0.01412 C 0.21146 -0.0206 0.1974 -0.06644 0.18611 -0.09468 C 0.18056 -0.12801 0.17657 -0.16134 0.17327 -0.19537 C 0.17205 -0.22338 0.17014 -0.25116 0.16858 -0.27917 C 0.16962 -0.31759 0.17101 -0.34792 0.17795 -0.38449 C 0.17917 -0.39074 0.18177 -0.39676 0.1849 -0.40162 C 0.18733 -0.40556 0.19306 -0.4125 0.19306 -0.4125 C 0.20486 -0.40996 0.21511 -0.40741 0.22448 -0.39699 C 0.23681 -0.3831 0.22622 -0.39121 0.23611 -0.38449 C 0.23959 -0.37732 0.24427 -0.37292 0.25 -0.36921 C 0.25799 -0.35833 0.25417 -0.36204 0.26042 -0.35671 C 0.2632 -0.34607 0.2592 -0.35857 0.26632 -0.34746 C 0.26719 -0.3463 0.26684 -0.34421 0.26754 -0.34283 C 0.26841 -0.34144 0.26997 -0.34097 0.27101 -0.33958 C 0.2783 -0.32986 0.2724 -0.33357 0.27917 -0.33033 C 0.2915 -0.3132 0.3099 -0.31088 0.32101 -0.29306 C 0.32691 -0.28357 0.32969 -0.26921 0.33143 -0.25741 C 0.33108 -0.2456 0.3316 -0.23357 0.33021 -0.22176 C 0.32969 -0.21736 0.32726 -0.21366 0.3257 -0.20949 C 0.32222 -0.20023 0.32344 -0.19167 0.31511 -0.18773 C 0.31441 -0.18658 0.31372 -0.18519 0.31285 -0.18449 C 0.31181 -0.18357 0.30938 -0.1831 0.30938 -0.1831 C 0.31702 -0.20602 0.32188 -0.22986 0.32917 -0.25278 C 0.32518 -0.2882 0.3 -0.28611 0.27795 -0.28843 C 0.27483 -0.28796 0.23611 -0.28403 0.22674 -0.27917 C 0.17032 -0.24954 0.10643 -0.19051 0.08368 -0.11181 C 0.08091 -0.10232 0.07518 -0.07107 0.07327 -0.06065 C 0.07049 0.00046 0.07153 0.08079 0.12448 0.1037 C 0.14271 0.11157 0.14375 0.10995 0.16285 0.11157 C 0.19722 0.1081 0.19358 0.10903 0.22795 0.1037 C 0.25747 0.0993 0.31632 0.08981 0.31632 0.08981 C 0.32865 0.08518 0.34097 0.07963 0.35347 0.07592 C 0.3658 0.07222 0.37847 0.07199 0.3908 0.06805 C 0.45868 0.04676 0.53924 0.00023 0.5757 -0.0838 C 0.58716 -0.11019 0.58924 -0.13796 0.59306 -0.16759 C 0.58872 -0.25486 0.58768 -0.28333 0.56285 -0.35972 C 0.54757 -0.40695 0.53837 -0.43681 0.49896 -0.44352 C 0.45764 -0.44028 0.43976 -0.43472 0.4 -0.41875 C 0.39254 -0.41574 0.38629 -0.4088 0.37917 -0.40486 C 0.35799 -0.39352 0.33125 -0.38218 0.30816 -0.37685 C 0.30243 -0.35509 0.30226 -0.33125 0.3 -0.30857 C 0.29931 -0.3007 0.29688 -0.27801 0.29306 -0.27292 " pathEditMode="relative" ptsTypes="ffffffffffffffffffffffffffffffffffffffffffffffffffffffffffffffffffffA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25 -0.00486 -0.00382 -0.00926 -0.00573 -0.01412 C -0.00781 -0.01945 -0.01267 -0.02963 -0.01267 -0.02963 C -0.01389 -0.03889 -0.01701 -0.0456 -0.01979 -0.0544 C -0.02083 -0.06597 -0.02274 -0.07708 -0.0243 -0.08843 C -0.02396 -0.09514 -0.02413 -0.10185 -0.02326 -0.10857 C -0.02309 -0.11042 -0.02135 -0.11158 -0.02083 -0.1132 C -0.01771 -0.12269 -0.01528 -0.13009 -0.01041 -0.1382 C 0.00434 -0.16273 0.03299 -0.16181 0.05347 -0.16921 C 0.07188 -0.16759 0.07136 -0.16898 0.0849 -0.16134 C 0.11407 -0.12338 0.1257 -0.09329 0.13611 -0.04051 C 0.13872 -0.00671 0.13733 -0.02083 0.13959 0.00139 C 0.1382 0.01389 0.13681 0.0294 0.12674 0.03403 C 0.10608 0.03125 0.10313 0.02176 0.09184 0.00139 C 0.08177 -0.0169 0.08177 -0.00764 0.07205 -0.03727 C 0.06545 -0.05764 0.0625 -0.07894 0.05591 -0.09931 C 0.05365 -0.11412 0.05122 -0.12778 0.05 -0.14283 C 0.05035 -0.15417 0.05052 -0.16551 0.05122 -0.17685 C 0.05139 -0.17894 0.05243 -0.1831 0.05243 -0.1831 C 0.0533 -0.20185 0.05504 -0.21667 0.05938 -0.23426 C 0.06129 -0.25903 0.06563 -0.28264 0.07674 -0.30255 C 0.08108 -0.31019 0.08264 -0.31574 0.08959 -0.31783 C 0.09618 -0.3169 0.10278 -0.31644 0.10938 -0.31482 C 0.11077 -0.31435 0.11163 -0.31273 0.11285 -0.31181 C 0.12014 -0.30695 0.12813 -0.30371 0.13611 -0.30093 C 0.15417 -0.28727 0.1724 -0.27523 0.18837 -0.25741 C 0.22813 -0.21296 0.25521 -0.14514 0.26511 -0.07755 C 0.26163 -0.04838 0.26059 -0.02546 0.23837 -0.01412 C 0.21146 -0.0206 0.1974 -0.06644 0.18611 -0.09468 C 0.18056 -0.12801 0.17657 -0.16134 0.17327 -0.19537 C 0.17205 -0.22338 0.17014 -0.25116 0.16858 -0.27917 C 0.16962 -0.31759 0.17101 -0.34792 0.17795 -0.38449 C 0.17917 -0.39074 0.18177 -0.39676 0.1849 -0.40162 C 0.18733 -0.40556 0.19306 -0.4125 0.19306 -0.4125 C 0.20486 -0.40996 0.21511 -0.40741 0.22448 -0.39699 C 0.23681 -0.3831 0.22622 -0.39121 0.23611 -0.38449 C 0.23959 -0.37732 0.24427 -0.37292 0.25 -0.36921 C 0.25799 -0.35833 0.25417 -0.36204 0.26042 -0.35671 C 0.2632 -0.34607 0.2592 -0.35857 0.26632 -0.34746 C 0.26719 -0.3463 0.26684 -0.34421 0.26754 -0.34283 C 0.26841 -0.34144 0.26997 -0.34097 0.27101 -0.33958 C 0.2783 -0.32986 0.2724 -0.33357 0.27917 -0.33033 C 0.2915 -0.3132 0.3099 -0.31088 0.32101 -0.29306 C 0.32691 -0.28357 0.32969 -0.26921 0.33143 -0.25741 C 0.33108 -0.2456 0.3316 -0.23357 0.33021 -0.22176 C 0.32969 -0.21736 0.32726 -0.21366 0.3257 -0.20949 C 0.32222 -0.20023 0.32344 -0.19167 0.31511 -0.18773 C 0.31441 -0.18658 0.31372 -0.18519 0.31285 -0.18449 C 0.31181 -0.18357 0.30938 -0.1831 0.30938 -0.1831 C 0.31702 -0.20602 0.32188 -0.22986 0.32917 -0.25278 C 0.32518 -0.2882 0.3 -0.28611 0.27795 -0.28843 C 0.27483 -0.28796 0.23611 -0.28403 0.22674 -0.27917 C 0.17032 -0.24954 0.10643 -0.19051 0.08368 -0.11181 C 0.08091 -0.10232 0.07518 -0.07107 0.07327 -0.06065 C 0.07049 0.00046 0.07153 0.08079 0.12448 0.1037 C 0.14271 0.11157 0.14375 0.10995 0.16285 0.11157 C 0.19722 0.1081 0.19358 0.10903 0.22795 0.1037 C 0.25747 0.0993 0.31632 0.08981 0.31632 0.08981 C 0.32865 0.08518 0.34097 0.07963 0.35347 0.07592 C 0.3658 0.07222 0.37847 0.07199 0.3908 0.06805 C 0.45868 0.04676 0.53924 0.00023 0.5757 -0.0838 C 0.58716 -0.11019 0.58924 -0.13796 0.59306 -0.16759 C 0.58872 -0.25486 0.58768 -0.28333 0.56285 -0.35972 C 0.54757 -0.40695 0.53837 -0.43681 0.49896 -0.44352 C 0.45764 -0.44028 0.43976 -0.43472 0.4 -0.41875 C 0.39254 -0.41574 0.38629 -0.4088 0.37917 -0.40486 C 0.35799 -0.39352 0.33125 -0.38218 0.30816 -0.37685 C 0.30243 -0.35509 0.30226 -0.33125 0.3 -0.30857 C 0.29931 -0.3007 0.29688 -0.27801 0.29306 -0.27292 " pathEditMode="relative" ptsTypes="ffffffffffffffffffff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45719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404664"/>
            <a:ext cx="8147248" cy="5721499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l-GR" sz="2000" dirty="0" smtClean="0">
              <a:solidFill>
                <a:srgbClr val="FFFF66"/>
              </a:solidFill>
            </a:endParaRPr>
          </a:p>
          <a:p>
            <a:pPr>
              <a:buNone/>
            </a:pPr>
            <a:r>
              <a:rPr lang="el-GR" sz="2000" dirty="0" smtClean="0">
                <a:solidFill>
                  <a:srgbClr val="FFFF66"/>
                </a:solidFill>
              </a:rPr>
              <a:t>                                                    </a:t>
            </a:r>
          </a:p>
          <a:p>
            <a:pPr>
              <a:buNone/>
            </a:pPr>
            <a:r>
              <a:rPr lang="el-GR" sz="2000" dirty="0" smtClean="0">
                <a:solidFill>
                  <a:srgbClr val="FFFF66"/>
                </a:solidFill>
              </a:rPr>
              <a:t>   </a:t>
            </a:r>
            <a:r>
              <a:rPr lang="en-US" sz="22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l-GR" sz="22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ετρική</a:t>
            </a:r>
            <a:r>
              <a:rPr lang="el-GR" sz="22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σε σφαιρικές συντεταγμένες</a:t>
            </a:r>
            <a:r>
              <a:rPr lang="en-US" sz="22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l-GR" sz="22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l-GR" sz="22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l-GR" sz="22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l-GR" sz="22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l-GR" sz="22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2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22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Ισχύει για τον γενικό καμπύλο χωρόχρονο</a:t>
            </a:r>
            <a:r>
              <a:rPr lang="en-US" sz="22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l-GR" sz="22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μετρική =</a:t>
            </a:r>
            <a:r>
              <a:rPr lang="en-US" sz="22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μν</a:t>
            </a:r>
            <a:r>
              <a:rPr lang="el-GR" sz="22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buNone/>
            </a:pPr>
            <a:endParaRPr lang="el-GR" sz="22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2600" b="1" i="1" u="sng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ΕΞΙΣΩΣΗ </a:t>
            </a:r>
            <a:r>
              <a:rPr lang="en-US" sz="2600" b="1" i="1" u="sng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EINSTEIN</a:t>
            </a:r>
            <a:r>
              <a:rPr lang="el-GR" sz="2600" b="1" i="1" u="sng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en-US" sz="2600" b="1" i="1" u="sng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200" b="1" i="1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2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l-GR" sz="22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2200" b="1" i="1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200" b="1" i="1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22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                </a:t>
            </a:r>
            <a:endParaRPr lang="el-GR" sz="2200" b="1" i="1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7" descr="C:\Documents and Settings\user\Επιφάνεια εργασίας\wiki black holes\metrikj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04664"/>
            <a:ext cx="4641596" cy="648072"/>
          </a:xfrm>
          <a:prstGeom prst="rect">
            <a:avLst/>
          </a:prstGeom>
          <a:noFill/>
        </p:spPr>
      </p:pic>
      <p:pic>
        <p:nvPicPr>
          <p:cNvPr id="7" name="Picture 10" descr="C:\Documents and Settings\user\Τα έγγραφά μου\Οι εικόνες μου\metrikh 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772816"/>
            <a:ext cx="3561123" cy="1224136"/>
          </a:xfrm>
          <a:prstGeom prst="rect">
            <a:avLst/>
          </a:prstGeom>
          <a:noFill/>
        </p:spPr>
      </p:pic>
      <p:pic>
        <p:nvPicPr>
          <p:cNvPr id="13" name="Picture 16" descr="C:\Documents and Settings\user\Επιφάνεια εργασίας\wiki black holes\einstein equation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4797152"/>
            <a:ext cx="4569117" cy="72863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45719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571480"/>
            <a:ext cx="8258204" cy="555468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l-GR" sz="24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Το σώμα δέχεται δύναμη επειδή η τοπολογία του χώρου είναι καμπύλη</a:t>
            </a:r>
          </a:p>
          <a:p>
            <a:pPr>
              <a:buNone/>
            </a:pPr>
            <a:endParaRPr lang="el-GR" sz="24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l-GR" sz="24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l-GR" sz="24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l-GR" sz="2000" dirty="0" smtClean="0">
              <a:solidFill>
                <a:srgbClr val="FFFF66"/>
              </a:solidFill>
            </a:endParaRPr>
          </a:p>
          <a:p>
            <a:pPr>
              <a:buNone/>
            </a:pPr>
            <a:endParaRPr lang="el-GR" sz="2000" dirty="0" smtClean="0">
              <a:solidFill>
                <a:srgbClr val="FFFF66"/>
              </a:solidFill>
            </a:endParaRPr>
          </a:p>
          <a:p>
            <a:pPr algn="ctr">
              <a:buNone/>
            </a:pPr>
            <a:endParaRPr lang="el-GR" sz="2000" dirty="0" smtClean="0">
              <a:solidFill>
                <a:srgbClr val="FFFF66"/>
              </a:solidFill>
            </a:endParaRPr>
          </a:p>
          <a:p>
            <a:pPr>
              <a:buNone/>
            </a:pPr>
            <a:endParaRPr lang="el-GR" sz="2000" dirty="0" smtClean="0">
              <a:solidFill>
                <a:srgbClr val="FFFF66"/>
              </a:solidFill>
            </a:endParaRPr>
          </a:p>
          <a:p>
            <a:pPr>
              <a:buNone/>
            </a:pPr>
            <a:endParaRPr lang="el-GR" sz="2000" dirty="0" smtClean="0">
              <a:solidFill>
                <a:srgbClr val="FFFF66"/>
              </a:solidFill>
            </a:endParaRPr>
          </a:p>
          <a:p>
            <a:pPr>
              <a:buNone/>
            </a:pP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Όπου  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l-GR" sz="16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μν</a:t>
            </a:r>
            <a:r>
              <a:rPr lang="el-GR" sz="16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ο 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Einstein tensor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(καμπύλωση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ριμάνιας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πολλαπλότητας), 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l-GR" sz="16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μν</a:t>
            </a:r>
            <a:r>
              <a:rPr lang="el-GR" sz="16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ο  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Ricci curvature tensor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(δείχνει κατά πόσο η 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ριμάνια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γεωμετρία διαφέρει από την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ευκλείδια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), ο 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μν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τανυστής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ορμής-ενέργειας  ως συνάρτηση του 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l-GR" sz="16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μν</a:t>
            </a:r>
            <a:r>
              <a:rPr lang="el-GR" sz="16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και Γ  τα σύμβολα 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Christoffel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τα οποία παίζουν το ρόλο του </a:t>
            </a:r>
            <a:r>
              <a:rPr lang="el-GR" sz="1800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πεδίου της </a:t>
            </a:r>
            <a:r>
              <a:rPr lang="el-GR" sz="1800" i="1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βαρυτικής</a:t>
            </a:r>
            <a:r>
              <a:rPr lang="el-GR" sz="1800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δύναμης 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και περιγράφουν τα αποτελέσματα  της παράλληλης μετατόπισης σε καμπύλες πολλαπλότητες.</a:t>
            </a:r>
          </a:p>
          <a:p>
            <a:pPr>
              <a:buNone/>
            </a:pPr>
            <a:endParaRPr lang="el-GR" sz="2000" dirty="0" smtClean="0">
              <a:solidFill>
                <a:srgbClr val="FFFF66"/>
              </a:solidFill>
            </a:endParaRPr>
          </a:p>
        </p:txBody>
      </p:sp>
      <p:pic>
        <p:nvPicPr>
          <p:cNvPr id="5" name="Picture 15" descr="C:\Documents and Settings\user\Επιφάνεια εργασίας\wiki black holes\Gμν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285992"/>
            <a:ext cx="2143140" cy="687638"/>
          </a:xfrm>
          <a:prstGeom prst="rect">
            <a:avLst/>
          </a:prstGeom>
          <a:noFill/>
        </p:spPr>
      </p:pic>
      <p:pic>
        <p:nvPicPr>
          <p:cNvPr id="6" name="Picture 14" descr="C:\Documents and Settings\user\Επιφάνεια εργασίας\wiki black holes\gmn eq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142984"/>
            <a:ext cx="2786082" cy="787788"/>
          </a:xfrm>
          <a:prstGeom prst="rect">
            <a:avLst/>
          </a:prstGeom>
          <a:noFill/>
        </p:spPr>
      </p:pic>
      <p:pic>
        <p:nvPicPr>
          <p:cNvPr id="8" name="Picture 24" descr="C:\Documents and Settings\user\Επιφάνεια εργασίας\wiki black holes\christofell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357562"/>
            <a:ext cx="7429552" cy="50738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274042"/>
          </a:xfrm>
        </p:spPr>
        <p:txBody>
          <a:bodyPr>
            <a:noAutofit/>
          </a:bodyPr>
          <a:lstStyle/>
          <a:p>
            <a:r>
              <a:rPr lang="el-GR" sz="2800" dirty="0" smtClean="0">
                <a:solidFill>
                  <a:srgbClr val="00CCFF"/>
                </a:solidFill>
              </a:rPr>
              <a:t>Δημιουργία  Μαύρων Τρυπών</a:t>
            </a:r>
            <a:endParaRPr lang="el-GR" sz="2800" dirty="0">
              <a:solidFill>
                <a:srgbClr val="00CCFF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buNone/>
            </a:pPr>
            <a:r>
              <a:rPr lang="el-GR" sz="29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Το τέλος ενός άστρου…</a:t>
            </a:r>
          </a:p>
          <a:p>
            <a:pPr marL="457200" indent="-457200">
              <a:buNone/>
            </a:pPr>
            <a:r>
              <a:rPr lang="el-GR" sz="29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Αρχικά η μεγάλη πίεση των αντιδράσεων στο κέντρο του άστρου εξισορροπεί τη βαρυτική δύναμη προς το κέντρο του άστρου, όταν όμως τα αποθέματα τελειώσουν το αστέρι καταλήγει</a:t>
            </a:r>
            <a:r>
              <a:rPr lang="en-US" sz="29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9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να γίνεται(Όριο </a:t>
            </a:r>
            <a:r>
              <a:rPr lang="en-US" sz="29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Chandrasekhar </a:t>
            </a:r>
            <a:r>
              <a:rPr lang="el-GR" sz="29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σε μάζα ηλίου</a:t>
            </a:r>
            <a:r>
              <a:rPr lang="en-US" sz="29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):</a:t>
            </a:r>
            <a:endParaRPr lang="el-GR" sz="2900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el-GR" sz="2000" i="1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el-GR" sz="3300" b="1" i="1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Λευκός νάνος </a:t>
            </a:r>
            <a:r>
              <a:rPr lang="el-GR" sz="33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(αστέρας ηλεκτρονίων)&lt; 1,4</a:t>
            </a:r>
            <a:endParaRPr lang="en-US" sz="3300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None/>
            </a:pPr>
            <a:r>
              <a:rPr lang="el-GR" sz="33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     μάζες  ηλίου </a:t>
            </a:r>
            <a:r>
              <a:rPr lang="el-GR" sz="33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μαύροι νάνοι</a:t>
            </a:r>
          </a:p>
          <a:p>
            <a:pPr marL="457200" indent="-457200">
              <a:buNone/>
            </a:pPr>
            <a:r>
              <a:rPr lang="el-GR" sz="33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 (απαγορευτική αρχή </a:t>
            </a:r>
            <a:r>
              <a:rPr lang="en-US" sz="33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Pauli)</a:t>
            </a:r>
            <a:endParaRPr lang="el-GR" sz="3300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el-GR" sz="3300" i="1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en-US" sz="3300" b="1" i="1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Supernova </a:t>
            </a:r>
            <a:r>
              <a:rPr lang="el-GR" sz="33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&gt;1,4 μάζες ήλιου, </a:t>
            </a:r>
          </a:p>
          <a:p>
            <a:pPr marL="457200" indent="-457200">
              <a:buNone/>
            </a:pPr>
            <a:r>
              <a:rPr lang="en-US" sz="33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     e capture</a:t>
            </a:r>
            <a:r>
              <a:rPr lang="el-GR" sz="33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33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p+</a:t>
            </a:r>
            <a:r>
              <a:rPr lang="en-US" sz="33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,</a:t>
            </a:r>
            <a:r>
              <a:rPr lang="el-GR" sz="33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από την απότομη κατάρρευση</a:t>
            </a:r>
          </a:p>
          <a:p>
            <a:pPr marL="457200" indent="-457200">
              <a:buNone/>
            </a:pPr>
            <a:r>
              <a:rPr lang="en-US" sz="33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l-GR" sz="33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το άστρο εκρήγνυται</a:t>
            </a:r>
            <a:endParaRPr lang="en-US" sz="3300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None/>
            </a:pPr>
            <a:endParaRPr lang="en-US" sz="2000" dirty="0" smtClean="0">
              <a:solidFill>
                <a:srgbClr val="00CCFF"/>
              </a:solidFill>
            </a:endParaRPr>
          </a:p>
          <a:p>
            <a:pPr marL="457200" indent="-457200">
              <a:buNone/>
            </a:pPr>
            <a:endParaRPr lang="el-GR" sz="2000" dirty="0" smtClean="0">
              <a:solidFill>
                <a:srgbClr val="00CCFF"/>
              </a:solidFill>
            </a:endParaRPr>
          </a:p>
          <a:p>
            <a:pPr marL="457200" indent="-457200" algn="r"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00CCFF"/>
                </a:solidFill>
              </a:rPr>
              <a:t>                                            </a:t>
            </a:r>
          </a:p>
          <a:p>
            <a:pPr marL="457200" indent="-457200" algn="r">
              <a:buFont typeface="Courier New" pitchFamily="49" charset="0"/>
              <a:buChar char="o"/>
            </a:pPr>
            <a:endParaRPr lang="en-US" sz="2000" dirty="0" smtClean="0">
              <a:solidFill>
                <a:srgbClr val="00CCFF"/>
              </a:solidFill>
            </a:endParaRPr>
          </a:p>
          <a:p>
            <a:pPr marL="457200" indent="-457200" algn="r">
              <a:buFont typeface="Courier New" pitchFamily="49" charset="0"/>
              <a:buChar char="o"/>
            </a:pPr>
            <a:endParaRPr lang="en-US" sz="2000" dirty="0" smtClean="0">
              <a:solidFill>
                <a:srgbClr val="00CCFF"/>
              </a:solidFill>
            </a:endParaRPr>
          </a:p>
          <a:p>
            <a:pPr marL="457200" indent="-457200" algn="r">
              <a:buFont typeface="Courier New" pitchFamily="49" charset="0"/>
              <a:buChar char="o"/>
            </a:pPr>
            <a:endParaRPr lang="el-GR" sz="2000" dirty="0" smtClean="0">
              <a:solidFill>
                <a:srgbClr val="00CCFF"/>
              </a:solidFill>
            </a:endParaRPr>
          </a:p>
          <a:p>
            <a:pPr marL="457200" indent="-457200" algn="r">
              <a:buFont typeface="Courier New" pitchFamily="49" charset="0"/>
              <a:buChar char="o"/>
            </a:pPr>
            <a:endParaRPr lang="el-GR" sz="2000" dirty="0" smtClean="0">
              <a:solidFill>
                <a:srgbClr val="00CCFF"/>
              </a:solidFill>
            </a:endParaRPr>
          </a:p>
          <a:p>
            <a:pPr marL="457200" indent="-457200" algn="r">
              <a:buFont typeface="Courier New" pitchFamily="49" charset="0"/>
              <a:buChar char="o"/>
            </a:pPr>
            <a:endParaRPr lang="el-GR" sz="2600" dirty="0" smtClean="0">
              <a:solidFill>
                <a:srgbClr val="00CCFF"/>
              </a:solidFill>
            </a:endParaRPr>
          </a:p>
          <a:p>
            <a:pPr marL="457200" indent="-457200" algn="r">
              <a:buFont typeface="Courier New" pitchFamily="49" charset="0"/>
              <a:buChar char="o"/>
            </a:pPr>
            <a:endParaRPr lang="el-GR" sz="2600" dirty="0" smtClean="0">
              <a:solidFill>
                <a:srgbClr val="00CCFF"/>
              </a:solidFill>
            </a:endParaRPr>
          </a:p>
          <a:p>
            <a:pPr marL="457200" indent="-457200" algn="r">
              <a:buFont typeface="Courier New" pitchFamily="49" charset="0"/>
              <a:buChar char="o"/>
            </a:pPr>
            <a:r>
              <a:rPr lang="el-GR" sz="2900" dirty="0" err="1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Ό,τι</a:t>
            </a:r>
            <a:r>
              <a:rPr lang="el-GR" sz="29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 απομένει καταλήγει</a:t>
            </a:r>
          </a:p>
          <a:p>
            <a:pPr marL="457200" indent="-457200" algn="r">
              <a:buNone/>
            </a:pPr>
            <a:r>
              <a:rPr lang="el-GR" sz="29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      σε </a:t>
            </a:r>
            <a:r>
              <a:rPr lang="en-US" sz="3300" b="1" i="1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pulsar </a:t>
            </a:r>
            <a:endParaRPr lang="el-GR" sz="3300" b="1" i="1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r">
              <a:buNone/>
            </a:pPr>
            <a:r>
              <a:rPr lang="el-GR" sz="3300" b="1" i="1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   ή αστέρας νετρονίων</a:t>
            </a:r>
            <a:endParaRPr lang="en-US" sz="3300" b="1" i="1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r">
              <a:buNone/>
            </a:pPr>
            <a:r>
              <a:rPr lang="en-US" sz="29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l-GR" sz="29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Όριο </a:t>
            </a:r>
            <a:r>
              <a:rPr lang="en-US" sz="29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Landau 1,5-3 </a:t>
            </a:r>
            <a:r>
              <a:rPr lang="el-GR" sz="29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μάζες ηλίου</a:t>
            </a:r>
            <a:r>
              <a:rPr lang="en-US" sz="29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l-GR" sz="2900" b="1" i="1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en-US" sz="2200" dirty="0" smtClean="0">
              <a:solidFill>
                <a:srgbClr val="00CCFF"/>
              </a:solidFill>
            </a:endParaRPr>
          </a:p>
          <a:p>
            <a:pPr marL="457200" indent="-457200"/>
            <a:r>
              <a:rPr lang="el-GR" sz="2200" dirty="0" smtClean="0">
                <a:solidFill>
                  <a:srgbClr val="00CCFF"/>
                </a:solidFill>
              </a:rPr>
              <a:t> </a:t>
            </a:r>
            <a:endParaRPr lang="el-GR" sz="2000" dirty="0" smtClean="0">
              <a:solidFill>
                <a:srgbClr val="00CCFF"/>
              </a:solidFill>
            </a:endParaRPr>
          </a:p>
          <a:p>
            <a:pPr marL="457200" indent="-457200"/>
            <a:endParaRPr lang="el-GR" sz="2000" dirty="0" smtClean="0">
              <a:solidFill>
                <a:srgbClr val="00CCFF"/>
              </a:solidFill>
            </a:endParaRPr>
          </a:p>
          <a:p>
            <a:pPr marL="457200" indent="-457200"/>
            <a:endParaRPr lang="el-GR" sz="2000" dirty="0" smtClean="0">
              <a:solidFill>
                <a:srgbClr val="00CCFF"/>
              </a:solidFill>
            </a:endParaRPr>
          </a:p>
          <a:p>
            <a:pPr marL="457200" indent="-457200"/>
            <a:endParaRPr lang="el-GR" sz="1800" dirty="0" smtClean="0">
              <a:solidFill>
                <a:srgbClr val="00CCFF"/>
              </a:solidFill>
            </a:endParaRPr>
          </a:p>
          <a:p>
            <a:pPr marL="457200" indent="-457200"/>
            <a:endParaRPr lang="el-GR" sz="1800" dirty="0" smtClean="0">
              <a:solidFill>
                <a:srgbClr val="00CCFF"/>
              </a:solidFill>
            </a:endParaRPr>
          </a:p>
          <a:p>
            <a:pPr marL="457200" indent="-457200"/>
            <a:endParaRPr lang="el-GR" sz="2000" dirty="0" smtClean="0">
              <a:solidFill>
                <a:srgbClr val="00CCFF"/>
              </a:solidFill>
            </a:endParaRPr>
          </a:p>
          <a:p>
            <a:pPr marL="457200" indent="-457200">
              <a:buNone/>
            </a:pPr>
            <a:endParaRPr lang="el-GR" sz="2000" dirty="0">
              <a:solidFill>
                <a:srgbClr val="00CCFF"/>
              </a:solidFill>
            </a:endParaRPr>
          </a:p>
        </p:txBody>
      </p:sp>
      <p:pic>
        <p:nvPicPr>
          <p:cNvPr id="5" name="Picture 29" descr="C:\Documents and Settings\user\Επιφάνεια εργασίας\wiki black holes\white dwarf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772816"/>
            <a:ext cx="2286006" cy="1280163"/>
          </a:xfrm>
          <a:prstGeom prst="rect">
            <a:avLst/>
          </a:prstGeom>
          <a:noFill/>
        </p:spPr>
      </p:pic>
      <p:pic>
        <p:nvPicPr>
          <p:cNvPr id="6" name="Picture 30" descr="C:\Documents and Settings\user\Επιφάνεια εργασίας\wiki black holes\supernova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356992"/>
            <a:ext cx="2884101" cy="1728192"/>
          </a:xfrm>
          <a:prstGeom prst="rect">
            <a:avLst/>
          </a:prstGeom>
          <a:noFill/>
        </p:spPr>
      </p:pic>
      <p:pic>
        <p:nvPicPr>
          <p:cNvPr id="7" name="Picture 31" descr="C:\Documents and Settings\user\Επιφάνεια εργασίας\wiki black holes\Crabpuls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7" y="4221088"/>
            <a:ext cx="4168563" cy="216024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7931224" cy="692696"/>
          </a:xfrm>
        </p:spPr>
        <p:txBody>
          <a:bodyPr>
            <a:noAutofit/>
          </a:bodyPr>
          <a:lstStyle/>
          <a:p>
            <a:r>
              <a:rPr lang="el-GR" sz="2400" i="1" dirty="0" smtClean="0">
                <a:solidFill>
                  <a:srgbClr val="FFFF66"/>
                </a:solidFill>
              </a:rPr>
              <a:t>Μαύρες τρύπες</a:t>
            </a:r>
            <a:r>
              <a:rPr lang="en-US" sz="2400" i="1" dirty="0" smtClean="0">
                <a:solidFill>
                  <a:srgbClr val="FFFF66"/>
                </a:solidFill>
              </a:rPr>
              <a:t>:</a:t>
            </a:r>
            <a:r>
              <a:rPr lang="el-GR" sz="2400" i="1" dirty="0" smtClean="0">
                <a:solidFill>
                  <a:srgbClr val="FFFF66"/>
                </a:solidFill>
              </a:rPr>
              <a:t>νίκη της βαρύτητας</a:t>
            </a:r>
            <a:endParaRPr lang="el-GR" sz="2400" i="1" dirty="0">
              <a:solidFill>
                <a:srgbClr val="FFFF66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28596" y="764704"/>
            <a:ext cx="8175852" cy="6093296"/>
          </a:xfrm>
        </p:spPr>
        <p:txBody>
          <a:bodyPr>
            <a:normAutofit fontScale="32500" lnSpcReduction="20000"/>
          </a:bodyPr>
          <a:lstStyle/>
          <a:p>
            <a:pPr>
              <a:buFont typeface="Courier New" pitchFamily="49" charset="0"/>
              <a:buChar char="o"/>
            </a:pPr>
            <a:r>
              <a:rPr lang="el-GR" sz="5500" b="1" i="1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Μαύρες τρύπες </a:t>
            </a:r>
            <a:r>
              <a:rPr lang="el-GR" sz="55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&gt;2,9 μάζες ηλίου ΣΤΑΤΙΚΕΣ λύσεις της εξίσωσης </a:t>
            </a:r>
            <a:r>
              <a:rPr lang="en-US" sz="55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Einstein (</a:t>
            </a:r>
            <a:r>
              <a:rPr lang="el-GR" sz="5500" dirty="0" err="1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δλδ</a:t>
            </a:r>
            <a:r>
              <a:rPr lang="el-GR" sz="55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5500" dirty="0" err="1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dt</a:t>
            </a:r>
            <a:r>
              <a:rPr lang="en-US" sz="55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=0)</a:t>
            </a:r>
            <a:endParaRPr lang="el-GR" sz="5500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49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en-US" sz="4900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55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Καμία δύναμη ή μηχανισμός δεν είναι δυνατόν να νικήσει την </a:t>
            </a:r>
            <a:r>
              <a:rPr lang="el-GR" sz="5500" dirty="0" err="1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βαρυτική</a:t>
            </a:r>
            <a:r>
              <a:rPr lang="el-GR" sz="55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κατάρρευση του άστρου. Ούτε η απαγορευτική αρχή του </a:t>
            </a:r>
            <a:r>
              <a:rPr lang="en-US" sz="55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Pauli.</a:t>
            </a:r>
            <a:r>
              <a:rPr lang="el-GR" sz="55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Οι κώνοι φωτός συγκλίνουν τόσο πολύ προς τα μέσα ώστε δεν μπορεί να διαφύγει οτιδήποτε με ταχύτητα ίση ή μικρότερη του φωτός!</a:t>
            </a:r>
          </a:p>
          <a:p>
            <a:pPr>
              <a:buNone/>
            </a:pPr>
            <a:endParaRPr lang="el-GR" sz="5500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5500" b="1" i="1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Ορίζοντας γεγονότων</a:t>
            </a:r>
            <a:r>
              <a:rPr lang="en-US" sz="55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l-GR" sz="55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Το όριο στο χωρόχρονο από το οποίο η ύλη και το φως πηγαίνουν μόνο προς τα μέσα προς τη </a:t>
            </a:r>
            <a:r>
              <a:rPr lang="el-GR" sz="55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μοναδικότητα</a:t>
            </a:r>
            <a:r>
              <a:rPr lang="el-GR" sz="55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της μαύρης τρύπας. Ονομάζεται ορίζοντας γεγονότων γιατί αν κάποιο γεγονός συμβεί στο όριο , η πληροφορία δε θα φτάσει ποτέ σε έναν παρατηρητή.</a:t>
            </a:r>
          </a:p>
          <a:p>
            <a:pPr>
              <a:buNone/>
            </a:pPr>
            <a:endParaRPr lang="el-GR" sz="5500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55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Μοναδικότητα ή </a:t>
            </a:r>
            <a:r>
              <a:rPr lang="en-US" sz="55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singularity </a:t>
            </a:r>
            <a:r>
              <a:rPr lang="en-US" sz="5500" b="1" i="1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l-GR" sz="55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Είναι περιοχή όπου η καμπύλωση του </a:t>
            </a:r>
            <a:r>
              <a:rPr lang="el-GR" sz="5500" dirty="0" err="1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χωρόχρονου</a:t>
            </a:r>
            <a:r>
              <a:rPr lang="el-GR" sz="55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γίνεται άπειρη!(όχι γυμνές </a:t>
            </a:r>
            <a:r>
              <a:rPr lang="en-US" sz="55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singularity)</a:t>
            </a:r>
            <a:endParaRPr lang="el-GR" sz="5500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l-GR" sz="55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Όγκος μηδενικός</a:t>
            </a:r>
          </a:p>
          <a:p>
            <a:pPr>
              <a:buFont typeface="Arial" pitchFamily="34" charset="0"/>
              <a:buChar char="•"/>
            </a:pPr>
            <a:r>
              <a:rPr lang="el-GR" sz="55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Πυκνότητα άπειρη</a:t>
            </a:r>
          </a:p>
          <a:p>
            <a:pPr>
              <a:buFont typeface="Arial" pitchFamily="34" charset="0"/>
              <a:buChar char="•"/>
            </a:pPr>
            <a:r>
              <a:rPr lang="el-GR" sz="55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Περιέχει όλη τη μάζα της μαύρης τρύπας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endParaRPr lang="en-US" sz="55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55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Με το που δημιουργηθεί ορίζοντας γεγονότων θα δημιουργηθεί </a:t>
            </a:r>
            <a:r>
              <a:rPr lang="el-GR" sz="62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κάπου μέσα σ’ αυτόν και μια μοναδικότητα. (</a:t>
            </a:r>
            <a:r>
              <a:rPr lang="en-US" sz="62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Penrose</a:t>
            </a:r>
            <a:r>
              <a:rPr lang="en-US" sz="43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100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18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buNone/>
            </a:pPr>
            <a:endParaRPr lang="en-US" sz="1800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l-GR" sz="2000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l-GR" sz="2000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                                           </a:t>
            </a:r>
            <a:endParaRPr lang="el-GR" sz="2000" dirty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490066"/>
          </a:xfrm>
        </p:spPr>
        <p:txBody>
          <a:bodyPr>
            <a:noAutofit/>
          </a:bodyPr>
          <a:lstStyle/>
          <a:p>
            <a:r>
              <a:rPr lang="el-GR" sz="2800" i="1" dirty="0" smtClean="0">
                <a:solidFill>
                  <a:srgbClr val="FFFF66"/>
                </a:solidFill>
                <a:latin typeface="Bookman Old Style" pitchFamily="18" charset="0"/>
              </a:rPr>
              <a:t>Τι είδη μαύρων οπών υπάρχουν</a:t>
            </a:r>
            <a:r>
              <a:rPr lang="en-US" sz="2800" i="1" dirty="0" smtClean="0">
                <a:solidFill>
                  <a:srgbClr val="FFFF66"/>
                </a:solidFill>
                <a:latin typeface="Bookman Old Style" pitchFamily="18" charset="0"/>
              </a:rPr>
              <a:t>;</a:t>
            </a:r>
            <a:endParaRPr lang="el-GR" sz="2800" i="1" dirty="0">
              <a:solidFill>
                <a:srgbClr val="FFFF66"/>
              </a:solidFill>
              <a:latin typeface="Bookman Old Style" pitchFamily="18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124744"/>
            <a:ext cx="8075240" cy="5733256"/>
          </a:xfrm>
        </p:spPr>
        <p:txBody>
          <a:bodyPr>
            <a:norm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2000" i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Schwarzschild</a:t>
            </a:r>
            <a:r>
              <a:rPr lang="en-US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αφ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ό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ρτιστες, χωρίς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περιστροφή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2000" i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Kerr </a:t>
            </a:r>
            <a:r>
              <a:rPr lang="en-US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αφόρτιστες, περιστροφικές</a:t>
            </a:r>
            <a:endParaRPr lang="el-GR" sz="2000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2000" i="1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Reissner–Nordström</a:t>
            </a:r>
            <a:r>
              <a:rPr lang="el-GR" sz="2000" i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φορτισμένες ,μη περιστρεφόμενες μάζες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2000" i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Kerr–Newman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φορτισμένες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, περιστρεφόμενες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μάζες</a:t>
            </a:r>
          </a:p>
          <a:p>
            <a:pPr marL="400050" indent="-400050">
              <a:buNone/>
            </a:pPr>
            <a:endParaRPr lang="el-GR" sz="2000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 marL="400050" indent="-400050">
              <a:buNone/>
            </a:pPr>
            <a:r>
              <a:rPr lang="el-GR" sz="2000" i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Μεγέθη</a:t>
            </a:r>
            <a:r>
              <a:rPr lang="en-US" sz="2000" i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l-GR" sz="2000" i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(ακτίνα </a:t>
            </a:r>
            <a:r>
              <a:rPr lang="en-US" sz="2000" i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Schwarzschild)</a:t>
            </a:r>
          </a:p>
          <a:p>
            <a:pPr marL="400050" indent="-400050"/>
            <a:r>
              <a:rPr lang="en-US" sz="2000" i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Stellar mass black holes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θάνατος αστέρα</a:t>
            </a:r>
          </a:p>
          <a:p>
            <a:pPr marL="400050" indent="-400050"/>
            <a:r>
              <a:rPr lang="en-US" sz="2000" i="1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supermassive</a:t>
            </a:r>
            <a:r>
              <a:rPr lang="en-US" sz="2000" i="1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black holes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κέντρα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γαλαξιών λόγω συσσωματωμάτων</a:t>
            </a:r>
          </a:p>
          <a:p>
            <a:pPr marL="400050" indent="-400050"/>
            <a:r>
              <a:rPr lang="en-US" sz="2000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extremal</a:t>
            </a:r>
            <a:r>
              <a:rPr lang="en-US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black hole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η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μικρότερη περιστρεφόμενη σφαίρα που θεωρητικά(σε </a:t>
            </a:r>
            <a:r>
              <a:rPr lang="el-GR" sz="2000" dirty="0" err="1" smtClean="0">
                <a:solidFill>
                  <a:srgbClr val="00CC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υπερσυμμετρικές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θεωρίες) μπορεί να υπάρξει</a:t>
            </a:r>
          </a:p>
          <a:p>
            <a:pPr marL="400050" indent="-400050"/>
            <a:r>
              <a:rPr lang="en-US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Micro black holes</a:t>
            </a:r>
            <a:r>
              <a:rPr lang="el-G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δημιουργία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στο πρώιμο σύμπαν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ή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σε κλίμακες </a:t>
            </a:r>
            <a:r>
              <a:rPr lang="en-US" sz="2000" dirty="0" err="1" smtClean="0">
                <a:solidFill>
                  <a:srgbClr val="00CC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TeV</a:t>
            </a:r>
            <a:r>
              <a:rPr lang="en-US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.(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ασταθείς)</a:t>
            </a:r>
            <a:endParaRPr lang="el-GR" sz="2000" dirty="0" smtClean="0">
              <a:solidFill>
                <a:srgbClr val="FFFF99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00050" indent="-400050"/>
            <a:endParaRPr lang="el-GR" sz="2000" dirty="0" smtClean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  <a:p>
            <a:pPr marL="400050" indent="-400050">
              <a:buNone/>
            </a:pPr>
            <a:endParaRPr lang="el-GR" sz="2000" dirty="0" smtClean="0">
              <a:solidFill>
                <a:srgbClr val="00CCFF"/>
              </a:solidFill>
            </a:endParaRPr>
          </a:p>
          <a:p>
            <a:endParaRPr lang="el-GR" sz="1800" dirty="0" smtClean="0">
              <a:solidFill>
                <a:srgbClr val="00CCFF"/>
              </a:solidFill>
            </a:endParaRPr>
          </a:p>
          <a:p>
            <a:endParaRPr lang="el-GR" sz="1800" dirty="0" smtClean="0">
              <a:solidFill>
                <a:srgbClr val="00CCFF"/>
              </a:solidFill>
            </a:endParaRPr>
          </a:p>
          <a:p>
            <a:endParaRPr lang="el-GR" sz="1800" dirty="0" smtClean="0">
              <a:solidFill>
                <a:srgbClr val="00CCFF"/>
              </a:solidFill>
            </a:endParaRPr>
          </a:p>
          <a:p>
            <a:endParaRPr lang="el-GR" sz="1800" dirty="0" smtClean="0">
              <a:solidFill>
                <a:srgbClr val="00CCFF"/>
              </a:solidFill>
            </a:endParaRPr>
          </a:p>
          <a:p>
            <a:endParaRPr lang="el-GR" sz="1800" dirty="0" smtClean="0">
              <a:solidFill>
                <a:srgbClr val="00CCFF"/>
              </a:solidFill>
            </a:endParaRPr>
          </a:p>
          <a:p>
            <a:endParaRPr lang="el-G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2996952"/>
            <a:ext cx="147102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9941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Schwarzschild </a:t>
            </a:r>
            <a:r>
              <a:rPr lang="el-GR" dirty="0" smtClean="0">
                <a:solidFill>
                  <a:srgbClr val="C00000"/>
                </a:solidFill>
              </a:rPr>
              <a:t>μετρική</a:t>
            </a:r>
            <a:endParaRPr lang="el-GR" dirty="0">
              <a:solidFill>
                <a:srgbClr val="C0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1600200"/>
            <a:ext cx="8568952" cy="4925144"/>
          </a:xfrm>
        </p:spPr>
        <p:txBody>
          <a:bodyPr/>
          <a:lstStyle/>
          <a:p>
            <a:pPr>
              <a:buNone/>
            </a:pPr>
            <a:r>
              <a:rPr lang="el-GR" dirty="0" smtClean="0"/>
              <a:t> </a:t>
            </a:r>
            <a:r>
              <a:rPr lang="el-GR" sz="2800" dirty="0" smtClean="0">
                <a:solidFill>
                  <a:srgbClr val="C00000"/>
                </a:solidFill>
              </a:rPr>
              <a:t>Υποθέτω σφαιρική συμμετρία και λύνω την εξ.</a:t>
            </a:r>
            <a:r>
              <a:rPr lang="en-US" sz="2800" dirty="0" smtClean="0">
                <a:solidFill>
                  <a:srgbClr val="C00000"/>
                </a:solidFill>
              </a:rPr>
              <a:t>Einstein</a:t>
            </a:r>
          </a:p>
          <a:p>
            <a:endParaRPr lang="en-US" sz="2800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rgbClr val="C00000"/>
              </a:solidFill>
            </a:endParaRPr>
          </a:p>
          <a:p>
            <a:endParaRPr lang="en-US" sz="2800" dirty="0" smtClean="0">
              <a:solidFill>
                <a:srgbClr val="C00000"/>
              </a:solidFill>
            </a:endParaRPr>
          </a:p>
          <a:p>
            <a:endParaRPr lang="el-G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3429000"/>
            <a:ext cx="8352928" cy="153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490066"/>
          </a:xfrm>
        </p:spPr>
        <p:txBody>
          <a:bodyPr>
            <a:normAutofit/>
          </a:bodyPr>
          <a:lstStyle/>
          <a:p>
            <a:r>
              <a:rPr lang="el-GR" sz="2400" b="1" i="1" smtClean="0">
                <a:solidFill>
                  <a:schemeClr val="accent2">
                    <a:lumMod val="75000"/>
                  </a:schemeClr>
                </a:solidFill>
              </a:rPr>
              <a:t>ΤΑΞΙΔΙ ΣΕ ΜΙΑ ΜΑΥΡΗ ΤΡΥΠΑ</a:t>
            </a:r>
            <a:endParaRPr lang="el-GR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908720"/>
            <a:ext cx="8424936" cy="5949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Ας υποθέσουμε ότι πλησιάζω  από μακριά μια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μαύρη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τρύπα σε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ελεύθερη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πτώση με το διαστημόπλοιό μου…</a:t>
            </a:r>
          </a:p>
          <a:p>
            <a:pPr>
              <a:buFont typeface="Courier New" pitchFamily="49" charset="0"/>
              <a:buChar char="o"/>
            </a:pP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Διαστημόπλοιο κι εγώ κινούμαστε με ίδια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ταχύτητα, καμία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αίσθηση </a:t>
            </a:r>
            <a:r>
              <a:rPr lang="el-GR" sz="2000" dirty="0" err="1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βαρυτικών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δυνάμεων.</a:t>
            </a:r>
            <a:endParaRPr lang="en-US" sz="2000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Photon sphere (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όριο~1,5 </a:t>
            </a:r>
            <a:r>
              <a:rPr lang="en-US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Sch</a:t>
            </a:r>
            <a:r>
              <a:rPr lang="en-US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radius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στο οποίο τα φωτόνια  κι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εγώ 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παγιδευόμαστε σε κυκλική τροχιά)</a:t>
            </a:r>
          </a:p>
          <a:p>
            <a:pPr>
              <a:buFont typeface="Courier New" pitchFamily="49" charset="0"/>
              <a:buChar char="o"/>
            </a:pP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Περνάω ορίζοντα γεγονότων σε πεπερασμένο χρόνο</a:t>
            </a:r>
          </a:p>
          <a:p>
            <a:pPr>
              <a:buFont typeface="Courier New" pitchFamily="49" charset="0"/>
              <a:buChar char="o"/>
            </a:pPr>
            <a:r>
              <a:rPr lang="el-GR" sz="2000" dirty="0" err="1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Παλλιρροιακές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 δυνάμεις </a:t>
            </a:r>
            <a:r>
              <a:rPr lang="en-US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000" i="1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noodle effect</a:t>
            </a:r>
            <a:r>
              <a:rPr lang="en-US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l-GR" sz="2000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Courier New" pitchFamily="49" charset="0"/>
              <a:buChar char="o"/>
            </a:pP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Θα πέσω σίγουρα πάνω στην </a:t>
            </a:r>
            <a:r>
              <a:rPr lang="en-US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singularity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(αντιστροφή δεικτών χωροχρόνου)</a:t>
            </a:r>
            <a:endParaRPr lang="en-US" sz="2000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000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2000" i="1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Βλέπει εικόνες </a:t>
            </a:r>
            <a:r>
              <a:rPr lang="el-GR" sz="2000" i="1" dirty="0" err="1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καμπυλομένες</a:t>
            </a:r>
            <a:r>
              <a:rPr lang="el-GR" sz="2000" i="1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από </a:t>
            </a:r>
          </a:p>
          <a:p>
            <a:pPr>
              <a:buNone/>
            </a:pPr>
            <a:r>
              <a:rPr lang="el-GR" sz="2000" i="1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τη βαρύτητα και βλέπει ακόμα έξω </a:t>
            </a:r>
          </a:p>
          <a:p>
            <a:pPr>
              <a:buNone/>
            </a:pPr>
            <a:r>
              <a:rPr lang="el-GR" sz="2000" i="1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από τη μαύρη τρύπα.</a:t>
            </a:r>
          </a:p>
          <a:p>
            <a:pPr>
              <a:buNone/>
            </a:pP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el-GR" sz="2000" dirty="0" err="1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Οσο</a:t>
            </a: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πιο μεγάλη η οπή τόσο πιο αργά</a:t>
            </a:r>
          </a:p>
          <a:p>
            <a:pPr>
              <a:buNone/>
            </a:pPr>
            <a:r>
              <a:rPr lang="el-GR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 φτάνεις τη μοναδικότητα(10^6 μάζες ηλίου σε 7 </a:t>
            </a:r>
            <a:r>
              <a:rPr lang="en-US" sz="20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2000" i="1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l-GR" sz="2000" i="1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11 - Θέση περιεχομένου" descr="fron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4293096"/>
            <a:ext cx="3072341" cy="172819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490066"/>
          </a:xfrm>
        </p:spPr>
        <p:txBody>
          <a:bodyPr>
            <a:normAutofit/>
          </a:bodyPr>
          <a:lstStyle/>
          <a:p>
            <a:r>
              <a:rPr lang="el-GR" sz="2400" dirty="0" smtClean="0">
                <a:solidFill>
                  <a:srgbClr val="FFFF66"/>
                </a:solidFill>
              </a:rPr>
              <a:t>Τι βλέπει η φίλη μου Πηνελόπη από μακριά</a:t>
            </a:r>
            <a:r>
              <a:rPr lang="en-US" sz="2400" dirty="0" smtClean="0">
                <a:solidFill>
                  <a:srgbClr val="FFFF66"/>
                </a:solidFill>
              </a:rPr>
              <a:t>;</a:t>
            </a:r>
            <a:endParaRPr lang="el-GR" sz="2400" dirty="0">
              <a:solidFill>
                <a:srgbClr val="FFFF66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908720"/>
            <a:ext cx="8219256" cy="57606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Καθώς πλησιάζω στη μαύρη τρύπα  με βλέπει να επιβραδύνομαι . Θα με δει μετά από πολύ ώρα να περνώ τον ορίζοντα γεγονότων. Το ίδιο συμβαίνει με την ύλη που σχημάτισε την μαύρη τρύπα (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frozen stars).</a:t>
            </a:r>
            <a:endParaRPr lang="el-GR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Ο χρόνος κυλάει πιο αργά γύρω από τη μαύρη τρύπα.</a:t>
            </a:r>
          </a:p>
          <a:p>
            <a:pPr>
              <a:buFont typeface="Arial" pitchFamily="34" charset="0"/>
              <a:buChar char="•"/>
            </a:pP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Ερυθρή μετατόπιση (μεγαλύτερα μήκη κύματος )</a:t>
            </a:r>
          </a:p>
          <a:p>
            <a:pPr>
              <a:buFont typeface="Arial" pitchFamily="34" charset="0"/>
              <a:buChar char="•"/>
            </a:pP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Τελευταίο 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φωτόνιο δε θα φτάσει ποτέ στην Πηνελόπη.</a:t>
            </a:r>
          </a:p>
          <a:p>
            <a:endParaRPr lang="el-GR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2000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Υπάρχει περίπτωση να μην πέσω στην </a:t>
            </a:r>
            <a:r>
              <a:rPr lang="en-US" sz="2000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singularity;</a:t>
            </a:r>
            <a:endParaRPr lang="el-GR" sz="2000" i="1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l-GR" sz="2000" i="1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Στις 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Schwarzschild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l-GR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παραπάνω)  ΌΧΙ!</a:t>
            </a:r>
          </a:p>
          <a:p>
            <a:pPr>
              <a:buNone/>
            </a:pPr>
            <a:endParaRPr lang="el-GR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Αλλά…</a:t>
            </a:r>
          </a:p>
          <a:p>
            <a:endParaRPr lang="el-GR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endParaRPr lang="el-GR" sz="2000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202034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620688"/>
            <a:ext cx="8291264" cy="55054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dirty="0" smtClean="0">
                <a:solidFill>
                  <a:srgbClr val="C00000"/>
                </a:solidFill>
              </a:rPr>
              <a:t>Περιστρεφόμενες </a:t>
            </a:r>
            <a:r>
              <a:rPr lang="el-GR" dirty="0" smtClean="0">
                <a:solidFill>
                  <a:srgbClr val="C00000"/>
                </a:solidFill>
              </a:rPr>
              <a:t>μαύρες </a:t>
            </a:r>
            <a:r>
              <a:rPr lang="el-GR" dirty="0" smtClean="0">
                <a:solidFill>
                  <a:srgbClr val="C00000"/>
                </a:solidFill>
              </a:rPr>
              <a:t>τρύπες</a:t>
            </a:r>
          </a:p>
          <a:p>
            <a:pPr>
              <a:buNone/>
            </a:pPr>
            <a:endParaRPr lang="el-GR" sz="2400" i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l-GR" sz="2400" i="1" dirty="0" smtClean="0">
                <a:solidFill>
                  <a:srgbClr val="C00000"/>
                </a:solidFill>
              </a:rPr>
              <a:t>Η </a:t>
            </a:r>
            <a:r>
              <a:rPr lang="en-US" sz="2400" i="1" dirty="0" smtClean="0">
                <a:solidFill>
                  <a:srgbClr val="C00000"/>
                </a:solidFill>
              </a:rPr>
              <a:t>singularity  </a:t>
            </a:r>
            <a:r>
              <a:rPr lang="el-GR" sz="2400" dirty="0" smtClean="0">
                <a:solidFill>
                  <a:srgbClr val="C00000"/>
                </a:solidFill>
              </a:rPr>
              <a:t>σ</a:t>
            </a:r>
            <a:r>
              <a:rPr lang="el-GR" sz="2400" dirty="0" smtClean="0">
                <a:solidFill>
                  <a:srgbClr val="C00000"/>
                </a:solidFill>
              </a:rPr>
              <a:t>’ αυτές </a:t>
            </a:r>
            <a:r>
              <a:rPr lang="el-GR" sz="2400" dirty="0" smtClean="0">
                <a:solidFill>
                  <a:srgbClr val="C00000"/>
                </a:solidFill>
              </a:rPr>
              <a:t>έχει σχήμα δακτυλίου .Κινούμενος  και περιστρεφόμενος με την ταχύτητα της μαύρης τρύπας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l-GR" sz="2400" dirty="0" smtClean="0">
                <a:solidFill>
                  <a:srgbClr val="C00000"/>
                </a:solidFill>
              </a:rPr>
              <a:t>μπορεί κανείς να ξεφύγει σε ένα άλλο μέρος του </a:t>
            </a:r>
            <a:r>
              <a:rPr lang="el-GR" sz="2400" dirty="0" err="1" smtClean="0">
                <a:solidFill>
                  <a:srgbClr val="C00000"/>
                </a:solidFill>
              </a:rPr>
              <a:t>χωρόχρονου</a:t>
            </a:r>
            <a:r>
              <a:rPr lang="el-GR" sz="2400" dirty="0" smtClean="0">
                <a:solidFill>
                  <a:srgbClr val="C00000"/>
                </a:solidFill>
              </a:rPr>
              <a:t>.</a:t>
            </a:r>
            <a:r>
              <a:rPr lang="en-US" sz="2400" dirty="0" smtClean="0">
                <a:solidFill>
                  <a:srgbClr val="C00000"/>
                </a:solidFill>
              </a:rPr>
              <a:t>(wormhole)</a:t>
            </a:r>
            <a:endParaRPr lang="el-GR" sz="2400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el-GR" sz="2400" i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l-GR" sz="2400" i="1" dirty="0" smtClean="0">
                <a:solidFill>
                  <a:srgbClr val="C00000"/>
                </a:solidFill>
              </a:rPr>
              <a:t>(πιο εύκολος τρόπος</a:t>
            </a:r>
            <a:r>
              <a:rPr lang="en-US" sz="2400" i="1" dirty="0" smtClean="0">
                <a:solidFill>
                  <a:srgbClr val="C00000"/>
                </a:solidFill>
              </a:rPr>
              <a:t>:)</a:t>
            </a:r>
            <a:r>
              <a:rPr lang="el-GR" sz="2400" dirty="0" smtClean="0">
                <a:solidFill>
                  <a:srgbClr val="C00000"/>
                </a:solidFill>
              </a:rPr>
              <a:t>Επειδή ο χωρόχρονος εδώ αντιστρέφεται από τον πρώτο ορίζοντα γεγονότων (όπως πριν )και </a:t>
            </a:r>
            <a:r>
              <a:rPr lang="el-GR" sz="2400" dirty="0" err="1" smtClean="0">
                <a:solidFill>
                  <a:srgbClr val="C00000"/>
                </a:solidFill>
              </a:rPr>
              <a:t>ξανααντιστρέφεται</a:t>
            </a:r>
            <a:r>
              <a:rPr lang="el-GR" sz="2400" dirty="0" smtClean="0">
                <a:solidFill>
                  <a:srgbClr val="C00000"/>
                </a:solidFill>
              </a:rPr>
              <a:t> από τον δεύτερο οπότε μπορείς να ξεφύγεις από την </a:t>
            </a:r>
            <a:r>
              <a:rPr lang="en-US" sz="2400" dirty="0" smtClean="0">
                <a:solidFill>
                  <a:srgbClr val="C00000"/>
                </a:solidFill>
              </a:rPr>
              <a:t>singularity</a:t>
            </a:r>
            <a:r>
              <a:rPr lang="en-US" sz="2000" dirty="0" smtClean="0">
                <a:solidFill>
                  <a:srgbClr val="C00000"/>
                </a:solidFill>
              </a:rPr>
              <a:t>.</a:t>
            </a:r>
            <a:r>
              <a:rPr lang="el-GR" sz="2000" dirty="0" smtClean="0">
                <a:solidFill>
                  <a:srgbClr val="C00000"/>
                </a:solidFill>
              </a:rPr>
              <a:t> 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778098"/>
          </a:xfrm>
        </p:spPr>
        <p:txBody>
          <a:bodyPr>
            <a:normAutofit/>
          </a:bodyPr>
          <a:lstStyle/>
          <a:p>
            <a:r>
              <a:rPr lang="el-GR" sz="2800" b="1" i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>Τα Περίεργα Των Μαύρων Τρυπών </a:t>
            </a:r>
            <a:endParaRPr lang="el-GR" sz="2800" b="1" i="1" dirty="0">
              <a:solidFill>
                <a:schemeClr val="accent5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980728"/>
            <a:ext cx="8964488" cy="5877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Λευκές οπές</a:t>
            </a:r>
          </a:p>
          <a:p>
            <a:endParaRPr lang="el-GR" sz="2400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l-GR" sz="2400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l-GR" sz="2400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l-GR" sz="2400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l-GR" sz="2400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l-GR" sz="2400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l-GR" sz="2400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l-GR" sz="2400" dirty="0" smtClean="0">
              <a:solidFill>
                <a:srgbClr val="FFFF9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Αντίστροφη λύση εξ. </a:t>
            </a:r>
            <a:r>
              <a:rPr lang="en-US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Einstein(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ο χρόνος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κυλάει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προς το παρελθόν)</a:t>
            </a:r>
          </a:p>
          <a:p>
            <a:pPr>
              <a:buFont typeface="Arial" pitchFamily="34" charset="0"/>
              <a:buChar char="•"/>
            </a:pP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Περιοχή χωροχρόνου στην οποία δεν μπορεί τίποτα να εισέλθει από έξω αλλά όλα βγαίνουν από το εσωτερικό.</a:t>
            </a:r>
          </a:p>
          <a:p>
            <a:pPr>
              <a:buFont typeface="Arial" pitchFamily="34" charset="0"/>
              <a:buChar char="•"/>
            </a:pP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Συνθήκες σχηματισμού άγνωστες(στο </a:t>
            </a:r>
            <a:r>
              <a:rPr lang="en-US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big bang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μόνο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, αιώνιες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θα πρέπει να υπήρχαν από τότε),ασταθείς</a:t>
            </a:r>
          </a:p>
        </p:txBody>
      </p:sp>
      <p:pic>
        <p:nvPicPr>
          <p:cNvPr id="4" name="Blackhole and whitehole.asf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411760" y="1484784"/>
            <a:ext cx="4416491" cy="331236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err="1" smtClean="0">
                <a:solidFill>
                  <a:srgbClr val="FFFF66"/>
                </a:solidFill>
              </a:rPr>
              <a:t>Ενας</a:t>
            </a:r>
            <a:r>
              <a:rPr lang="el-GR" sz="3200" dirty="0" smtClean="0">
                <a:solidFill>
                  <a:srgbClr val="FFFF66"/>
                </a:solidFill>
              </a:rPr>
              <a:t> Αρχικός </a:t>
            </a:r>
            <a:r>
              <a:rPr lang="el-GR" sz="3200" dirty="0" err="1" smtClean="0">
                <a:solidFill>
                  <a:srgbClr val="FFFF66"/>
                </a:solidFill>
              </a:rPr>
              <a:t>Όρισμος</a:t>
            </a:r>
            <a:endParaRPr lang="el-GR" sz="3200" dirty="0">
              <a:solidFill>
                <a:srgbClr val="FFFF66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 smtClean="0"/>
          </a:p>
          <a:p>
            <a:pPr algn="ctr">
              <a:buNone/>
            </a:pPr>
            <a:endParaRPr lang="en-US" dirty="0" smtClean="0">
              <a:solidFill>
                <a:srgbClr val="FFFF66"/>
              </a:solidFill>
            </a:endParaRPr>
          </a:p>
          <a:p>
            <a:pPr algn="ctr">
              <a:buNone/>
            </a:pPr>
            <a:r>
              <a:rPr lang="el-GR" dirty="0" smtClean="0">
                <a:solidFill>
                  <a:srgbClr val="FFFF66"/>
                </a:solidFill>
              </a:rPr>
              <a:t>Μαύρη τρύπα είναι μια περιοχή του χρόνου ,που προβλέπεται από τη γενική θεωρία της σχετικότητας και από την οποία δεν ξεφεύγει τίποτα ούτε καν το φως</a:t>
            </a:r>
            <a:r>
              <a:rPr lang="el-GR" sz="2400" dirty="0" smtClean="0">
                <a:solidFill>
                  <a:srgbClr val="FFFF66"/>
                </a:solidFill>
              </a:rPr>
              <a:t>…</a:t>
            </a:r>
            <a:endParaRPr lang="el-GR" sz="2400" dirty="0">
              <a:solidFill>
                <a:srgbClr val="FFFF66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562074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FFFF99"/>
                </a:solidFill>
              </a:rPr>
              <a:t>Wormholes</a:t>
            </a:r>
            <a:endParaRPr lang="el-GR" i="1" dirty="0">
              <a:solidFill>
                <a:srgbClr val="FFFF99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1052736"/>
            <a:ext cx="8568952" cy="580526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Υποθετικό </a:t>
            </a:r>
            <a:r>
              <a:rPr lang="el-GR" sz="2000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χωροχρονικό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χαρακτηριστικό που είναι μια «συντόμευση» ανάμεσα στο χωρόχρονο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. Χρονική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εξέλιξη μιας κλειστής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επιφάνειας. Η </a:t>
            </a:r>
            <a:r>
              <a:rPr lang="en-US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Schwarzschild wormhole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είναι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ασταθής, αλλά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είναι πιθανό σε περιστρεφόμενες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μαύρες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τρύπες οι σκουληκότρυπες να είναι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σταθερές. Στη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μια άκρη</a:t>
            </a:r>
            <a:r>
              <a:rPr lang="en-US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μαύρη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τρύπα, στην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άλλη λευκή. </a:t>
            </a:r>
          </a:p>
          <a:p>
            <a:endParaRPr lang="el-GR" sz="2000" dirty="0" smtClean="0">
              <a:solidFill>
                <a:srgbClr val="FFFF99"/>
              </a:solidFill>
            </a:endParaRPr>
          </a:p>
          <a:p>
            <a:endParaRPr lang="el-GR" sz="2000" dirty="0" smtClean="0">
              <a:solidFill>
                <a:srgbClr val="FFFF99"/>
              </a:solidFill>
            </a:endParaRPr>
          </a:p>
          <a:p>
            <a:endParaRPr lang="el-GR" sz="2000" dirty="0" smtClean="0">
              <a:solidFill>
                <a:srgbClr val="FFFF99"/>
              </a:solidFill>
            </a:endParaRPr>
          </a:p>
          <a:p>
            <a:endParaRPr lang="el-GR" sz="2000" dirty="0" smtClean="0">
              <a:solidFill>
                <a:srgbClr val="FFFF99"/>
              </a:solidFill>
            </a:endParaRPr>
          </a:p>
          <a:p>
            <a:endParaRPr lang="el-GR" sz="2000" dirty="0" smtClean="0">
              <a:solidFill>
                <a:srgbClr val="FFFF99"/>
              </a:solidFill>
            </a:endParaRPr>
          </a:p>
          <a:p>
            <a:endParaRPr lang="el-GR" sz="2000" dirty="0" smtClean="0">
              <a:solidFill>
                <a:srgbClr val="FFFF99"/>
              </a:solidFill>
            </a:endParaRPr>
          </a:p>
          <a:p>
            <a:endParaRPr lang="el-GR" sz="2000" dirty="0" smtClean="0">
              <a:solidFill>
                <a:srgbClr val="FFFF99"/>
              </a:solidFill>
            </a:endParaRPr>
          </a:p>
          <a:p>
            <a:endParaRPr lang="el-GR" sz="2000" dirty="0" smtClean="0">
              <a:solidFill>
                <a:srgbClr val="FFFF99"/>
              </a:solidFill>
            </a:endParaRPr>
          </a:p>
          <a:p>
            <a:endParaRPr lang="en-US" sz="2000" dirty="0" smtClean="0">
              <a:solidFill>
                <a:srgbClr val="FFFF99"/>
              </a:solidFill>
            </a:endParaRPr>
          </a:p>
          <a:p>
            <a:pPr>
              <a:buNone/>
            </a:pP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Ταξίδια ανάμεσα σε διαφορετικά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σύμπαντα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ή στο δικό μας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, ταχύτητα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μεγαλύτερη φωτός μέσα σε σχέση με έξω από </a:t>
            </a:r>
            <a:r>
              <a:rPr lang="en-US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wormhole</a:t>
            </a:r>
            <a:endParaRPr lang="el-GR" sz="2000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16 - Θέση περιεχομένου" descr="schww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2996952"/>
            <a:ext cx="2736304" cy="259228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274042"/>
          </a:xfrm>
        </p:spPr>
        <p:txBody>
          <a:bodyPr>
            <a:normAutofit fontScale="90000"/>
          </a:bodyPr>
          <a:lstStyle/>
          <a:p>
            <a:endParaRPr lang="el-GR"/>
          </a:p>
        </p:txBody>
      </p:sp>
      <p:pic>
        <p:nvPicPr>
          <p:cNvPr id="4" name="Wormholes - P22_mpeg2video.asf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16013" y="1106488"/>
            <a:ext cx="6935787" cy="520223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7060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99"/>
                </a:solidFill>
              </a:rPr>
              <a:t>Hawking radiation</a:t>
            </a:r>
            <a:endParaRPr lang="el-GR" sz="3200" dirty="0">
              <a:solidFill>
                <a:srgbClr val="FFFF99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052736"/>
            <a:ext cx="8435280" cy="58052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l-GR" sz="2000" baseline="30000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ος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Νόμος θερμοδυναμικής</a:t>
            </a:r>
            <a:r>
              <a:rPr lang="en-US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Εντροπία στο σύμπαν δε μειώνεται ποτέ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, μόνο αυξάνεται. Το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ίδιο και το εμβαδό μιας μαύρης </a:t>
            </a:r>
            <a:r>
              <a:rPr lang="el-GR" sz="2000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τρύπας.Αν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πέσει ύλη μέσα με μεγάλη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εντροπία, η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εντροπία στο σύμπαν μειώνεται!</a:t>
            </a:r>
          </a:p>
          <a:p>
            <a:pPr>
              <a:buNone/>
            </a:pPr>
            <a:r>
              <a:rPr lang="en-US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Αν η μαύρη τρύπα έχει </a:t>
            </a:r>
            <a:r>
              <a:rPr lang="el-GR" sz="2000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εντροπία~εμβαδού</a:t>
            </a:r>
            <a:r>
              <a:rPr lang="el-GR" sz="2000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l-GR" sz="2000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θερμοκρασία</a:t>
            </a:r>
            <a:r>
              <a:rPr lang="el-GR" sz="2000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ΑΚΤΙΝΟΒΟΛΙΑ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!!!(στατιστικά ~</a:t>
            </a:r>
            <a:r>
              <a:rPr lang="en-US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black body)</a:t>
            </a:r>
            <a:endParaRPr lang="el-GR" sz="2000" dirty="0" smtClean="0">
              <a:solidFill>
                <a:srgbClr val="FFFF99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endParaRPr lang="el-GR" sz="2000" dirty="0" smtClean="0">
              <a:solidFill>
                <a:srgbClr val="FFFF99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Φαινόμενο </a:t>
            </a:r>
            <a:r>
              <a:rPr lang="el-GR" sz="2000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σύραγγας</a:t>
            </a:r>
            <a:endParaRPr lang="el-GR" sz="2000" dirty="0" smtClean="0">
              <a:solidFill>
                <a:srgbClr val="FFFF99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buNone/>
            </a:pP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Κάποιο σωματίδιο που εισέρχεται στο δυναμικό της μαύρης τρύπας μέσω φαινομένου </a:t>
            </a:r>
            <a:r>
              <a:rPr lang="el-GR" sz="2000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σύραγγας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έχει πιθανότητα να βγει έξω από αυτό ακόμα κι αν ενέργεια του φράγματος είναι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μεγαλύτερη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από του σωματιδίου.</a:t>
            </a:r>
          </a:p>
          <a:p>
            <a:pPr marL="457200" indent="-457200">
              <a:buFont typeface="Courier New" pitchFamily="49" charset="0"/>
              <a:buChar char="o"/>
            </a:pPr>
            <a:endParaRPr lang="en-US" sz="2000" dirty="0" smtClean="0">
              <a:solidFill>
                <a:srgbClr val="FFFF99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buFont typeface="Courier New" pitchFamily="49" charset="0"/>
              <a:buChar char="o"/>
            </a:pP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Άλλη προσέγγιση </a:t>
            </a:r>
            <a:r>
              <a:rPr lang="en-US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: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Δημιουργία ζεύγους σωματιδίου-</a:t>
            </a:r>
            <a:r>
              <a:rPr lang="el-GR" sz="2000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αντισωματιδίου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σε χρονικό διάστημα κάτω από τα όρια της σταθεράς του </a:t>
            </a:r>
            <a:r>
              <a:rPr lang="en-US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Planck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στον ορίζοντα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γεγονότων. Αν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το σωματίδιο με αρνητική ενέργεια μπει στη μαύρη τρύπα αυτή χάνει μάζα.</a:t>
            </a:r>
          </a:p>
          <a:p>
            <a:pPr marL="457200" indent="-457200">
              <a:buNone/>
            </a:pPr>
            <a:endParaRPr lang="el-GR" sz="2000" dirty="0" smtClean="0">
              <a:solidFill>
                <a:srgbClr val="FFFF99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buNone/>
            </a:pPr>
            <a:endParaRPr lang="el-GR" sz="2000" dirty="0" smtClean="0">
              <a:solidFill>
                <a:srgbClr val="FFFF99"/>
              </a:solidFill>
              <a:sym typeface="Wingdings" pitchFamily="2" charset="2"/>
            </a:endParaRPr>
          </a:p>
          <a:p>
            <a:endParaRPr lang="el-GR" sz="2000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62074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rgbClr val="FFFF99"/>
                </a:solidFill>
              </a:rPr>
              <a:t>No-Hair Theorem</a:t>
            </a:r>
            <a:endParaRPr lang="el-GR" sz="2800" i="1" dirty="0">
              <a:solidFill>
                <a:srgbClr val="FFFF99"/>
              </a:solidFill>
            </a:endParaRPr>
          </a:p>
        </p:txBody>
      </p:sp>
      <p:sp>
        <p:nvSpPr>
          <p:cNvPr id="18" name="17 - Θέση περιεχομένου"/>
          <p:cNvSpPr>
            <a:spLocks noGrp="1"/>
          </p:cNvSpPr>
          <p:nvPr>
            <p:ph idx="1"/>
          </p:nvPr>
        </p:nvSpPr>
        <p:spPr>
          <a:xfrm>
            <a:off x="457200" y="908720"/>
            <a:ext cx="8363272" cy="5949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Η θερμική ακτινοβολία περιέχει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πληροφορίες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για το σώμα που την εξέπεμψε</a:t>
            </a:r>
          </a:p>
          <a:p>
            <a:pPr>
              <a:buNone/>
            </a:pP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Ακτινοβολία μαύρων οπών</a:t>
            </a:r>
            <a:r>
              <a:rPr lang="en-US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πληροφορίες ΜΟΝΟ για 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>
                <a:solidFill>
                  <a:srgbClr val="FFFF99"/>
                </a:solidFill>
              </a:rPr>
              <a:t>Μάζα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>
                <a:solidFill>
                  <a:srgbClr val="FFFF99"/>
                </a:solidFill>
              </a:rPr>
              <a:t>Φορτίο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000" dirty="0" err="1" smtClean="0">
                <a:solidFill>
                  <a:srgbClr val="FFFF99"/>
                </a:solidFill>
              </a:rPr>
              <a:t>Στροφορμή</a:t>
            </a:r>
            <a:r>
              <a:rPr lang="el-GR" sz="2000" dirty="0" smtClean="0">
                <a:solidFill>
                  <a:srgbClr val="FFFF99"/>
                </a:solidFill>
              </a:rPr>
              <a:t>                  (</a:t>
            </a:r>
            <a:r>
              <a:rPr lang="en-US" sz="2000" dirty="0" smtClean="0">
                <a:solidFill>
                  <a:srgbClr val="FFFF99"/>
                </a:solidFill>
              </a:rPr>
              <a:t>No hair theorem)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rgbClr val="FFFF99"/>
              </a:solidFill>
            </a:endParaRPr>
          </a:p>
          <a:p>
            <a:pPr marL="457200" indent="-457200">
              <a:buNone/>
            </a:pPr>
            <a:r>
              <a:rPr lang="en-US" sz="2400" dirty="0" smtClean="0">
                <a:solidFill>
                  <a:srgbClr val="FFFF99"/>
                </a:solidFill>
              </a:rPr>
              <a:t>Black Hole Information Paradox</a:t>
            </a:r>
          </a:p>
          <a:p>
            <a:pPr marL="457200" indent="-457200">
              <a:buNone/>
            </a:pPr>
            <a:r>
              <a:rPr lang="el-GR" sz="2400" dirty="0" smtClean="0">
                <a:solidFill>
                  <a:srgbClr val="FFFF99"/>
                </a:solidFill>
              </a:rPr>
              <a:t>    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Η πληροφορία χάνεται μέσα στις μαύρες τρύπες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. Διαφορετικές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φυσικές καταστάσεις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εξελίσσονται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στην ίδια κατάσταση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. Η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κυματική συνάρτηση περιέχει όλη την πληροφορία για ένα σύστημα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. Όμως </a:t>
            </a:r>
            <a:r>
              <a:rPr lang="en-US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unitary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τελεστές (</a:t>
            </a:r>
            <a:r>
              <a:rPr lang="el-GR" sz="2000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μοναδιακοί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εξέλιξη </a:t>
            </a:r>
            <a:r>
              <a:rPr lang="el-GR" sz="2000" dirty="0" err="1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κυματοσυνάρτησης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,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διατηρούν την πιθανότητα, κβαντική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πληροφορία,.</a:t>
            </a:r>
            <a:endParaRPr lang="en-US" sz="2000" dirty="0" smtClean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None/>
            </a:pP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Όμως η μετατροπή ύλης (σε κβαντική κατάσταση) σε </a:t>
            </a:r>
            <a:r>
              <a:rPr lang="en-US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Hawking radiation </a:t>
            </a:r>
            <a:r>
              <a:rPr lang="el-GR" sz="2000" dirty="0" smtClean="0">
                <a:solidFill>
                  <a:srgbClr val="FFFF99"/>
                </a:solidFill>
                <a:latin typeface="Arial" pitchFamily="34" charset="0"/>
                <a:cs typeface="Arial" pitchFamily="34" charset="0"/>
              </a:rPr>
              <a:t>καταστρέφει την κβαντική πληροφορία!</a:t>
            </a:r>
            <a:endParaRPr lang="en-US" sz="2000" dirty="0" smtClean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None/>
            </a:pPr>
            <a:endParaRPr lang="el-GR" sz="2000" dirty="0">
              <a:solidFill>
                <a:srgbClr val="FFFF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19256" cy="792088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rgbClr val="FFFF99"/>
                </a:solidFill>
              </a:rPr>
              <a:t>Cosmic Censorship Hypotheses</a:t>
            </a:r>
            <a:endParaRPr lang="el-GR" sz="2800" i="1" dirty="0">
              <a:solidFill>
                <a:srgbClr val="FFFF99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340768"/>
            <a:ext cx="8075240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dirty="0" smtClean="0">
                <a:solidFill>
                  <a:srgbClr val="FFFF99"/>
                </a:solidFill>
              </a:rPr>
              <a:t>( Υπόθεση κοσμικής λογοκρισίας )</a:t>
            </a:r>
          </a:p>
          <a:p>
            <a:pPr>
              <a:buFont typeface="Courier New" pitchFamily="49" charset="0"/>
              <a:buChar char="o"/>
            </a:pPr>
            <a:endParaRPr lang="el-GR" dirty="0" smtClean="0">
              <a:solidFill>
                <a:srgbClr val="FFFF99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l-GR" dirty="0" smtClean="0">
                <a:solidFill>
                  <a:srgbClr val="FFFF99"/>
                </a:solidFill>
              </a:rPr>
              <a:t>Δεν υπάρχουν </a:t>
            </a:r>
            <a:r>
              <a:rPr lang="en-US" dirty="0" smtClean="0">
                <a:solidFill>
                  <a:srgbClr val="FFFF99"/>
                </a:solidFill>
              </a:rPr>
              <a:t>singularities</a:t>
            </a:r>
            <a:r>
              <a:rPr lang="el-GR" dirty="0" smtClean="0">
                <a:solidFill>
                  <a:srgbClr val="FFFF99"/>
                </a:solidFill>
              </a:rPr>
              <a:t> </a:t>
            </a:r>
            <a:r>
              <a:rPr lang="en-US" dirty="0" smtClean="0">
                <a:solidFill>
                  <a:srgbClr val="FFFF99"/>
                </a:solidFill>
              </a:rPr>
              <a:t>(</a:t>
            </a:r>
            <a:r>
              <a:rPr lang="el-GR" dirty="0" err="1" smtClean="0">
                <a:solidFill>
                  <a:srgbClr val="FFFF99"/>
                </a:solidFill>
              </a:rPr>
              <a:t>χωροχρονικές</a:t>
            </a:r>
            <a:r>
              <a:rPr lang="el-GR" dirty="0" smtClean="0">
                <a:solidFill>
                  <a:srgbClr val="FFFF99"/>
                </a:solidFill>
              </a:rPr>
              <a:t> ανωμαλίες) που να μην είναι κρυμμένες από το υπόλοιπο σύμπαν και έναν παρατηρητή στο άπειρο δηλαδή «γυμνές</a:t>
            </a:r>
            <a:r>
              <a:rPr lang="el-GR" dirty="0" smtClean="0">
                <a:solidFill>
                  <a:srgbClr val="FFFF99"/>
                </a:solidFill>
              </a:rPr>
              <a:t>». Κρύβονται </a:t>
            </a:r>
            <a:r>
              <a:rPr lang="el-GR" dirty="0" smtClean="0">
                <a:solidFill>
                  <a:srgbClr val="FFFF99"/>
                </a:solidFill>
              </a:rPr>
              <a:t>από ορίζοντα </a:t>
            </a:r>
            <a:r>
              <a:rPr lang="el-GR" dirty="0" smtClean="0">
                <a:solidFill>
                  <a:srgbClr val="FFFF99"/>
                </a:solidFill>
              </a:rPr>
              <a:t>γεγονότων</a:t>
            </a:r>
            <a:r>
              <a:rPr lang="el-GR" dirty="0" smtClean="0">
                <a:solidFill>
                  <a:srgbClr val="FFFF99"/>
                </a:solidFill>
              </a:rPr>
              <a:t>.</a:t>
            </a:r>
          </a:p>
          <a:p>
            <a:pPr>
              <a:buFont typeface="Courier New" pitchFamily="49" charset="0"/>
              <a:buChar char="o"/>
            </a:pPr>
            <a:endParaRPr lang="el-GR" dirty="0" smtClean="0">
              <a:solidFill>
                <a:srgbClr val="FFFF99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n-US" dirty="0" smtClean="0">
                <a:solidFill>
                  <a:srgbClr val="FFFF99"/>
                </a:solidFill>
              </a:rPr>
              <a:t>Big Bang </a:t>
            </a:r>
            <a:r>
              <a:rPr lang="el-GR" dirty="0" smtClean="0">
                <a:solidFill>
                  <a:srgbClr val="FFFF99"/>
                </a:solidFill>
              </a:rPr>
              <a:t>η μόνη γυμνή </a:t>
            </a:r>
            <a:r>
              <a:rPr lang="en-US" dirty="0" smtClean="0">
                <a:solidFill>
                  <a:srgbClr val="FFFF99"/>
                </a:solidFill>
              </a:rPr>
              <a:t>singularity </a:t>
            </a:r>
            <a:r>
              <a:rPr lang="el-GR" dirty="0" smtClean="0">
                <a:solidFill>
                  <a:srgbClr val="FFFF99"/>
                </a:solidFill>
              </a:rPr>
              <a:t>που υπήρξε ποτέ στο Σύμπαν . Παραβίαση ντετερμινισμού.</a:t>
            </a:r>
          </a:p>
          <a:p>
            <a:endParaRPr lang="el-GR" dirty="0" smtClean="0">
              <a:solidFill>
                <a:srgbClr val="FFFF99"/>
              </a:solidFill>
            </a:endParaRPr>
          </a:p>
          <a:p>
            <a:endParaRPr lang="el-GR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l-GR" sz="2400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l-GR" sz="2400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l-GR" sz="2400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l-GR" sz="2400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l-GR" sz="2400" dirty="0" smtClean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30026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476672"/>
            <a:ext cx="8003232" cy="5649491"/>
          </a:xfrm>
        </p:spPr>
        <p:txBody>
          <a:bodyPr/>
          <a:lstStyle/>
          <a:p>
            <a:pPr>
              <a:buNone/>
            </a:pPr>
            <a:endParaRPr lang="el-GR" i="1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l-GR" i="1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l-GR" i="1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l-GR" i="1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l-GR" i="1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l-GR" i="1" dirty="0" smtClean="0">
              <a:solidFill>
                <a:srgbClr val="FFFF99"/>
              </a:solidFill>
            </a:endParaRPr>
          </a:p>
          <a:p>
            <a:pPr>
              <a:buNone/>
            </a:pPr>
            <a:r>
              <a:rPr lang="el-GR" i="1" dirty="0" smtClean="0">
                <a:solidFill>
                  <a:srgbClr val="FFFF99"/>
                </a:solidFill>
              </a:rPr>
              <a:t>ΕΥΧΑΡΙΣΤΩ ΓΙΑ ΤΗΝ ΠΡΟΣΟΧΗ ΣΑΣ!!!</a:t>
            </a:r>
            <a:endParaRPr lang="el-GR" i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274042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692696"/>
            <a:ext cx="8219256" cy="6165304"/>
          </a:xfrm>
        </p:spPr>
        <p:txBody>
          <a:bodyPr/>
          <a:lstStyle/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   </a:t>
            </a:r>
            <a:r>
              <a:rPr lang="el-GR" sz="4400" dirty="0" smtClean="0">
                <a:solidFill>
                  <a:srgbClr val="FF0000"/>
                </a:solidFill>
              </a:rPr>
              <a:t>      </a:t>
            </a:r>
            <a:r>
              <a:rPr lang="el-GR" sz="5400" b="1" i="1" dirty="0" smtClean="0">
                <a:solidFill>
                  <a:srgbClr val="FF0000"/>
                </a:solidFill>
              </a:rPr>
              <a:t>ΠΑΡΑΡΤΗΜΑ</a:t>
            </a:r>
            <a:endParaRPr lang="el-GR" sz="5400" b="1" i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562074"/>
          </a:xfrm>
        </p:spPr>
        <p:txBody>
          <a:bodyPr>
            <a:noAutofit/>
          </a:bodyPr>
          <a:lstStyle/>
          <a:p>
            <a:r>
              <a:rPr lang="el-GR" sz="4000" i="1" dirty="0" smtClean="0">
                <a:solidFill>
                  <a:srgbClr val="FFFF00"/>
                </a:solidFill>
              </a:rPr>
              <a:t>ΒΙΒΛΙΟΓΡΑΦΙΑ</a:t>
            </a:r>
            <a:endParaRPr lang="el-GR" sz="4000" i="1" dirty="0">
              <a:solidFill>
                <a:srgbClr val="FFFF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908720"/>
            <a:ext cx="8291264" cy="594928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C00000"/>
                </a:solidFill>
              </a:rPr>
              <a:t>www.wikipedia.com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C00000"/>
                </a:solidFill>
              </a:rPr>
              <a:t>Steven Hawking </a:t>
            </a:r>
            <a:r>
              <a:rPr lang="el-GR" sz="2400" dirty="0" smtClean="0">
                <a:solidFill>
                  <a:srgbClr val="C00000"/>
                </a:solidFill>
              </a:rPr>
              <a:t>«Το χρονικό του χρόνου»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C00000"/>
                </a:solidFill>
              </a:rPr>
              <a:t>Black Holes and Time Warps, Einstein's Outrageous Legacy - Kip Thorne</a:t>
            </a:r>
            <a:endParaRPr lang="el-GR" sz="2400" dirty="0" smtClean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C00000"/>
                </a:solidFill>
              </a:rPr>
              <a:t>www.physics4u.com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 smtClean="0">
                <a:solidFill>
                  <a:srgbClr val="C00000"/>
                </a:solidFill>
              </a:rPr>
              <a:t>Townsend.P.K.@.Black.Holes</a:t>
            </a:r>
            <a:endParaRPr lang="en-US" sz="2400" dirty="0" smtClean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C00000"/>
                </a:solidFill>
              </a:rPr>
              <a:t>Black Holes-Don </a:t>
            </a:r>
            <a:r>
              <a:rPr lang="en-US" sz="2400" dirty="0" err="1" smtClean="0">
                <a:solidFill>
                  <a:srgbClr val="C00000"/>
                </a:solidFill>
              </a:rPr>
              <a:t>Nardo</a:t>
            </a:r>
            <a:endParaRPr lang="en-US" sz="2400" dirty="0" smtClean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C00000"/>
                </a:solidFill>
              </a:rPr>
              <a:t>An Introduction To Black Holes Information And String Theory –</a:t>
            </a:r>
            <a:r>
              <a:rPr lang="en-US" sz="2400" dirty="0" err="1" smtClean="0">
                <a:solidFill>
                  <a:srgbClr val="C00000"/>
                </a:solidFill>
              </a:rPr>
              <a:t>Susskind,Lindesay</a:t>
            </a:r>
            <a:endParaRPr lang="en-US" sz="2400" dirty="0" smtClean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C00000"/>
                </a:solidFill>
              </a:rPr>
              <a:t>http://cosmology.berkeley.edu/Education/BHfaq.html</a:t>
            </a:r>
          </a:p>
          <a:p>
            <a:pPr marL="457200" indent="-457200">
              <a:buNone/>
            </a:pPr>
            <a:endParaRPr lang="el-GR" sz="2000" dirty="0" smtClean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rgbClr val="FFFF99"/>
              </a:solidFill>
            </a:endParaRPr>
          </a:p>
          <a:p>
            <a:pPr>
              <a:buNone/>
            </a:pPr>
            <a:endParaRPr lang="el-GR" sz="2000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99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051" name="Picture 3" descr="C:\Documents and Settings\user\Επιφάνεια εργασίας\wiki black holes\κωνος φωτος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6670399" cy="458457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634082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FFFF66"/>
                </a:solidFill>
              </a:rPr>
              <a:t>Λίστα Μαύρων οπών</a:t>
            </a:r>
            <a:endParaRPr lang="el-GR" dirty="0">
              <a:solidFill>
                <a:srgbClr val="FFFF66"/>
              </a:solidFill>
            </a:endParaRPr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>
          <a:xfrm>
            <a:off x="457200" y="980728"/>
            <a:ext cx="8147248" cy="5145435"/>
          </a:xfrm>
        </p:spPr>
        <p:txBody>
          <a:bodyPr>
            <a:normAutofit fontScale="25000" lnSpcReduction="20000"/>
          </a:bodyPr>
          <a:lstStyle/>
          <a:p>
            <a:r>
              <a:rPr lang="en-US" sz="6400" dirty="0" smtClean="0">
                <a:solidFill>
                  <a:srgbClr val="FFFF66"/>
                </a:solidFill>
                <a:hlinkClick r:id="rId3" tooltip="1ES 2344+514 (page does not exist)"/>
              </a:rPr>
              <a:t>1ES 2344+514</a:t>
            </a:r>
            <a:endParaRPr lang="en-US" sz="6400" dirty="0" smtClean="0">
              <a:solidFill>
                <a:srgbClr val="FFFF66"/>
              </a:solidFill>
            </a:endParaRPr>
          </a:p>
          <a:p>
            <a:r>
              <a:rPr lang="en-US" sz="6400" dirty="0" smtClean="0">
                <a:solidFill>
                  <a:srgbClr val="FFFF66"/>
                </a:solidFill>
                <a:hlinkClick r:id="rId4" tooltip="3C 66B"/>
              </a:rPr>
              <a:t>3C 66B</a:t>
            </a:r>
            <a:endParaRPr lang="en-US" sz="6400" dirty="0" smtClean="0">
              <a:solidFill>
                <a:srgbClr val="FFFF66"/>
              </a:solidFill>
            </a:endParaRPr>
          </a:p>
          <a:p>
            <a:r>
              <a:rPr lang="en-US" sz="6400" dirty="0" smtClean="0">
                <a:solidFill>
                  <a:srgbClr val="FFFF66"/>
                </a:solidFill>
                <a:hlinkClick r:id="rId5" tooltip="3C 75"/>
              </a:rPr>
              <a:t>3C 75</a:t>
            </a:r>
            <a:endParaRPr lang="en-US" sz="6400" dirty="0" smtClean="0">
              <a:solidFill>
                <a:srgbClr val="FFFF66"/>
              </a:solidFill>
            </a:endParaRPr>
          </a:p>
          <a:p>
            <a:r>
              <a:rPr lang="en-US" sz="6400" dirty="0" smtClean="0">
                <a:solidFill>
                  <a:srgbClr val="FFFF66"/>
                </a:solidFill>
                <a:hlinkClick r:id="rId6" tooltip="3C 371"/>
              </a:rPr>
              <a:t>3C 371</a:t>
            </a:r>
            <a:endParaRPr lang="en-US" sz="6400" dirty="0" smtClean="0">
              <a:solidFill>
                <a:srgbClr val="FFFF66"/>
              </a:solidFill>
            </a:endParaRPr>
          </a:p>
          <a:p>
            <a:r>
              <a:rPr lang="en-US" sz="6400" dirty="0" smtClean="0">
                <a:solidFill>
                  <a:srgbClr val="FFFF66"/>
                </a:solidFill>
                <a:hlinkClick r:id="rId7" tooltip="4C +37.11"/>
              </a:rPr>
              <a:t>4C +37.11</a:t>
            </a:r>
            <a:r>
              <a:rPr lang="en-US" sz="6400" dirty="0" smtClean="0">
                <a:solidFill>
                  <a:srgbClr val="FFFF66"/>
                </a:solidFill>
              </a:rPr>
              <a:t> (this radio galaxy is believed to have binary </a:t>
            </a:r>
            <a:r>
              <a:rPr lang="en-US" sz="6400" dirty="0" err="1" smtClean="0">
                <a:solidFill>
                  <a:srgbClr val="FFFF66"/>
                </a:solidFill>
              </a:rPr>
              <a:t>supermassive</a:t>
            </a:r>
            <a:r>
              <a:rPr lang="en-US" sz="6400" dirty="0" smtClean="0">
                <a:solidFill>
                  <a:srgbClr val="FFFF66"/>
                </a:solidFill>
              </a:rPr>
              <a:t> black holes)</a:t>
            </a:r>
          </a:p>
          <a:p>
            <a:r>
              <a:rPr lang="en-US" sz="6400" dirty="0" smtClean="0">
                <a:solidFill>
                  <a:srgbClr val="FFFF66"/>
                </a:solidFill>
                <a:hlinkClick r:id="rId8" tooltip="AP Lib (page does not exist)"/>
              </a:rPr>
              <a:t>AP Lib</a:t>
            </a:r>
            <a:endParaRPr lang="en-US" sz="6400" dirty="0" smtClean="0">
              <a:solidFill>
                <a:srgbClr val="FFFF66"/>
              </a:solidFill>
            </a:endParaRPr>
          </a:p>
          <a:p>
            <a:r>
              <a:rPr lang="en-US" sz="6400" dirty="0" smtClean="0">
                <a:solidFill>
                  <a:srgbClr val="FFFF66"/>
                </a:solidFill>
                <a:hlinkClick r:id="rId9" tooltip="APM 08279+5255"/>
              </a:rPr>
              <a:t>APM 08279+5255</a:t>
            </a:r>
            <a:endParaRPr lang="en-US" sz="6400" dirty="0" smtClean="0">
              <a:solidFill>
                <a:srgbClr val="FFFF66"/>
              </a:solidFill>
            </a:endParaRPr>
          </a:p>
          <a:p>
            <a:r>
              <a:rPr lang="en-US" sz="6400" dirty="0" smtClean="0">
                <a:solidFill>
                  <a:srgbClr val="FFFF66"/>
                </a:solidFill>
                <a:hlinkClick r:id="rId10" tooltip="Arp 220"/>
              </a:rPr>
              <a:t>Arp 220</a:t>
            </a:r>
            <a:endParaRPr lang="en-US" sz="6400" dirty="0" smtClean="0">
              <a:solidFill>
                <a:srgbClr val="FFFF66"/>
              </a:solidFill>
            </a:endParaRPr>
          </a:p>
          <a:p>
            <a:r>
              <a:rPr lang="en-US" sz="6400" dirty="0" err="1" smtClean="0">
                <a:solidFill>
                  <a:srgbClr val="FFFF66"/>
                </a:solidFill>
                <a:hlinkClick r:id="rId11" tooltip="Centaurus A"/>
              </a:rPr>
              <a:t>Centaurus</a:t>
            </a:r>
            <a:r>
              <a:rPr lang="en-US" sz="6400" dirty="0" smtClean="0">
                <a:solidFill>
                  <a:srgbClr val="FFFF66"/>
                </a:solidFill>
                <a:hlinkClick r:id="rId11" tooltip="Centaurus A"/>
              </a:rPr>
              <a:t> A</a:t>
            </a:r>
            <a:endParaRPr lang="en-US" sz="6400" dirty="0" smtClean="0">
              <a:solidFill>
                <a:srgbClr val="FFFF66"/>
              </a:solidFill>
            </a:endParaRPr>
          </a:p>
          <a:p>
            <a:r>
              <a:rPr lang="en-US" sz="6400" dirty="0" smtClean="0">
                <a:solidFill>
                  <a:srgbClr val="FFFF66"/>
                </a:solidFill>
                <a:hlinkClick r:id="rId12" tooltip="EXO 0706.1+5913 (page does not exist)"/>
              </a:rPr>
              <a:t>EXO 0706.1+5913</a:t>
            </a:r>
            <a:endParaRPr lang="en-US" sz="6400" dirty="0" smtClean="0">
              <a:solidFill>
                <a:srgbClr val="FFFF66"/>
              </a:solidFill>
            </a:endParaRPr>
          </a:p>
          <a:p>
            <a:r>
              <a:rPr lang="en-US" sz="6400" dirty="0" err="1" smtClean="0">
                <a:solidFill>
                  <a:srgbClr val="FFFF66"/>
                </a:solidFill>
                <a:hlinkClick r:id="rId13" tooltip="Fornax A"/>
              </a:rPr>
              <a:t>Fornax</a:t>
            </a:r>
            <a:r>
              <a:rPr lang="en-US" sz="6400" dirty="0" smtClean="0">
                <a:solidFill>
                  <a:srgbClr val="FFFF66"/>
                </a:solidFill>
                <a:hlinkClick r:id="rId13" tooltip="Fornax A"/>
              </a:rPr>
              <a:t> A</a:t>
            </a:r>
            <a:endParaRPr lang="en-US" sz="6400" dirty="0" smtClean="0">
              <a:solidFill>
                <a:srgbClr val="FFFF66"/>
              </a:solidFill>
            </a:endParaRPr>
          </a:p>
          <a:p>
            <a:r>
              <a:rPr lang="en-US" sz="6400" dirty="0" smtClean="0">
                <a:solidFill>
                  <a:srgbClr val="FFFF66"/>
                </a:solidFill>
                <a:hlinkClick r:id="rId14" tooltip="HE0450-2958"/>
              </a:rPr>
              <a:t>HE0450-2958</a:t>
            </a:r>
            <a:endParaRPr lang="en-US" sz="6400" dirty="0" smtClean="0">
              <a:solidFill>
                <a:srgbClr val="FFFF66"/>
              </a:solidFill>
            </a:endParaRPr>
          </a:p>
          <a:p>
            <a:r>
              <a:rPr lang="en-US" sz="6400" dirty="0" err="1" smtClean="0">
                <a:solidFill>
                  <a:srgbClr val="FFFF66"/>
                </a:solidFill>
                <a:hlinkClick r:id="rId15" tooltip="Hypercompact stellar system"/>
              </a:rPr>
              <a:t>Hypercompact</a:t>
            </a:r>
            <a:r>
              <a:rPr lang="en-US" sz="6400" dirty="0" smtClean="0">
                <a:solidFill>
                  <a:srgbClr val="FFFF66"/>
                </a:solidFill>
                <a:hlinkClick r:id="rId15" tooltip="Hypercompact stellar system"/>
              </a:rPr>
              <a:t> stellar system</a:t>
            </a:r>
            <a:r>
              <a:rPr lang="en-US" sz="6400" dirty="0" smtClean="0">
                <a:solidFill>
                  <a:srgbClr val="FFFF66"/>
                </a:solidFill>
              </a:rPr>
              <a:t> (is organized around a </a:t>
            </a:r>
            <a:r>
              <a:rPr lang="en-US" sz="6400" dirty="0" err="1" smtClean="0">
                <a:solidFill>
                  <a:srgbClr val="FFFF66"/>
                </a:solidFill>
              </a:rPr>
              <a:t>supermassive</a:t>
            </a:r>
            <a:r>
              <a:rPr lang="en-US" sz="6400" dirty="0" smtClean="0">
                <a:solidFill>
                  <a:srgbClr val="FFFF66"/>
                </a:solidFill>
              </a:rPr>
              <a:t> black hole)</a:t>
            </a:r>
          </a:p>
          <a:p>
            <a:r>
              <a:rPr lang="en-US" sz="6400" dirty="0" smtClean="0">
                <a:solidFill>
                  <a:srgbClr val="FFFF66"/>
                </a:solidFill>
                <a:hlinkClick r:id="rId16" tooltip="IC 1459 (page does not exist)"/>
              </a:rPr>
              <a:t>IC 1459</a:t>
            </a:r>
            <a:endParaRPr lang="en-US" sz="6400" dirty="0" smtClean="0">
              <a:solidFill>
                <a:srgbClr val="FFFF66"/>
              </a:solidFill>
            </a:endParaRPr>
          </a:p>
          <a:p>
            <a:r>
              <a:rPr lang="en-US" sz="6400" dirty="0" smtClean="0">
                <a:solidFill>
                  <a:srgbClr val="FFFF66"/>
                </a:solidFill>
                <a:hlinkClick r:id="rId17" tooltip="J1728.2+5013 (page does not exist)"/>
              </a:rPr>
              <a:t>J1728.2+5013</a:t>
            </a:r>
            <a:endParaRPr lang="en-US" sz="6400" dirty="0" smtClean="0">
              <a:solidFill>
                <a:srgbClr val="FFFF66"/>
              </a:solidFill>
            </a:endParaRPr>
          </a:p>
          <a:p>
            <a:r>
              <a:rPr lang="en-US" sz="6400" dirty="0" smtClean="0">
                <a:solidFill>
                  <a:srgbClr val="FFFF66"/>
                </a:solidFill>
                <a:hlinkClick r:id="rId18" tooltip="MCG-6-30-15 (page does not exist)"/>
              </a:rPr>
              <a:t>MCG-6-30-15</a:t>
            </a:r>
            <a:endParaRPr lang="en-US" sz="6400" dirty="0" smtClean="0">
              <a:solidFill>
                <a:srgbClr val="FFFF66"/>
              </a:solidFill>
            </a:endParaRPr>
          </a:p>
          <a:p>
            <a:r>
              <a:rPr lang="en-US" sz="6400" dirty="0" smtClean="0">
                <a:solidFill>
                  <a:srgbClr val="FFFF66"/>
                </a:solidFill>
                <a:hlinkClick r:id="rId19" tooltip="Messier 31"/>
              </a:rPr>
              <a:t>Messier 31</a:t>
            </a:r>
            <a:endParaRPr lang="en-US" sz="6400" dirty="0" smtClean="0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939784"/>
          </a:xfrm>
        </p:spPr>
        <p:txBody>
          <a:bodyPr>
            <a:normAutofit/>
          </a:bodyPr>
          <a:lstStyle/>
          <a:p>
            <a:r>
              <a:rPr lang="el-GR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Το χρονικό των </a:t>
            </a:r>
            <a:r>
              <a:rPr lang="el-GR" sz="28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μάυρων</a:t>
            </a:r>
            <a:r>
              <a:rPr lang="el-GR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οπών</a:t>
            </a:r>
            <a:endParaRPr lang="el-GR" sz="2800" dirty="0">
              <a:solidFill>
                <a:schemeClr val="accent1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781128"/>
          </a:xfrm>
        </p:spPr>
        <p:txBody>
          <a:bodyPr>
            <a:normAutofit/>
          </a:bodyPr>
          <a:lstStyle/>
          <a:p>
            <a:pPr>
              <a:buNone/>
            </a:pPr>
            <a:endParaRPr lang="el-GR" sz="1800" dirty="0" smtClean="0">
              <a:solidFill>
                <a:srgbClr val="FFFF66"/>
              </a:solidFill>
            </a:endParaRPr>
          </a:p>
          <a:p>
            <a:r>
              <a:rPr lang="en-US" sz="1800" dirty="0" smtClean="0">
                <a:solidFill>
                  <a:srgbClr val="FFFF66"/>
                </a:solidFill>
              </a:rPr>
              <a:t>                           </a:t>
            </a:r>
          </a:p>
          <a:p>
            <a:pPr>
              <a:buNone/>
            </a:pPr>
            <a:r>
              <a:rPr lang="en-US" sz="1800" dirty="0" smtClean="0">
                <a:solidFill>
                  <a:srgbClr val="FFFF66"/>
                </a:solidFill>
              </a:rPr>
              <a:t>                         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1684       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Isaac Newt</a:t>
            </a:r>
            <a:r>
              <a:rPr lang="el-GR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ο</a:t>
            </a:r>
            <a:r>
              <a:rPr lang="en-US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l-GR" sz="2000" b="1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180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buNone/>
            </a:pP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endParaRPr lang="en-US" sz="18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                           </a:t>
            </a:r>
          </a:p>
          <a:p>
            <a:endParaRPr lang="en-US" sz="18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1876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en-US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William </a:t>
            </a:r>
            <a:r>
              <a:rPr lang="en-US" sz="2000" b="1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Kingdon</a:t>
            </a:r>
            <a:r>
              <a:rPr lang="en-US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Clifford 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sz="19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κίνηση της ύλης </a:t>
            </a:r>
            <a:r>
              <a:rPr lang="en-US" sz="19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l-GR" sz="19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οφείλεται σε</a:t>
            </a:r>
            <a:r>
              <a:rPr lang="en-US" sz="19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l-GR" sz="19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αλλαγές της γεωμετρίας του χωροχρόνου</a:t>
            </a:r>
          </a:p>
          <a:p>
            <a:pPr algn="r">
              <a:buNone/>
            </a:pPr>
            <a:endParaRPr lang="el-GR" sz="16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6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1909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Albert Einstein</a:t>
            </a:r>
            <a:r>
              <a:rPr lang="el-GR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l-GR" sz="16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l-GR" sz="19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Σύνδεση γεωμετρίας  και μάζας</a:t>
            </a:r>
            <a:endParaRPr lang="el-GR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952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9525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0096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2160" y="1916832"/>
            <a:ext cx="1357322" cy="865106"/>
          </a:xfrm>
          <a:prstGeom prst="rect">
            <a:avLst/>
          </a:prstGeom>
          <a:noFill/>
        </p:spPr>
      </p:pic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10096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1" name="Picture 2" descr="C:\Documents and Settings\user\Επιφάνεια εργασίας\wiki black holes\225px-GodfreyKneller-IsaacNewton-16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906006"/>
            <a:ext cx="1551116" cy="2098568"/>
          </a:xfrm>
          <a:prstGeom prst="rect">
            <a:avLst/>
          </a:prstGeom>
          <a:noFill/>
        </p:spPr>
      </p:pic>
      <p:pic>
        <p:nvPicPr>
          <p:cNvPr id="23" name="Picture 5" descr="C:\Documents and Settings\user\Επιφάνεια εργασίας\wiki black holes\220px-Einstein_1921_portrait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5072074"/>
            <a:ext cx="1335662" cy="1669578"/>
          </a:xfrm>
          <a:prstGeom prst="rect">
            <a:avLst/>
          </a:prstGeom>
          <a:noFill/>
        </p:spPr>
      </p:pic>
      <p:pic>
        <p:nvPicPr>
          <p:cNvPr id="24" name="Picture 6" descr="C:\Documents and Settings\user\Επιφάνεια εργασίας\wiki black holes\300px-Clifford_William_Kingd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660" y="3286123"/>
            <a:ext cx="1386036" cy="1662763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634082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052737"/>
            <a:ext cx="8147248" cy="4968552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rgbClr val="FFFF66"/>
                </a:solidFill>
                <a:hlinkClick r:id="rId3" tooltip="Messier 32"/>
              </a:rPr>
              <a:t>Messier 32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4" tooltip="Messier 60"/>
              </a:rPr>
              <a:t>Messier 60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5" tooltip="Messier 77"/>
              </a:rPr>
              <a:t>Messier 77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6" tooltip="Messier 81"/>
              </a:rPr>
              <a:t>Messier 81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7" tooltip="Messier 84"/>
              </a:rPr>
              <a:t>Messier 84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8" tooltip="Messier 87"/>
              </a:rPr>
              <a:t>Messier 87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9" tooltip="Messier 105"/>
              </a:rPr>
              <a:t>Messier 105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0" tooltip="Messier 106"/>
              </a:rPr>
              <a:t>Messier 106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err="1" smtClean="0">
                <a:solidFill>
                  <a:srgbClr val="FFFF66"/>
                </a:solidFill>
                <a:hlinkClick r:id="rId11" tooltip="Mrk 180 (page does not exist)"/>
              </a:rPr>
              <a:t>Mrk</a:t>
            </a:r>
            <a:r>
              <a:rPr lang="en-US" sz="1600" dirty="0" smtClean="0">
                <a:solidFill>
                  <a:srgbClr val="FFFF66"/>
                </a:solidFill>
                <a:hlinkClick r:id="rId11" tooltip="Mrk 180 (page does not exist)"/>
              </a:rPr>
              <a:t> 180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err="1" smtClean="0">
                <a:solidFill>
                  <a:srgbClr val="FFFF66"/>
                </a:solidFill>
                <a:hlinkClick r:id="rId12" tooltip="Mrk 421"/>
              </a:rPr>
              <a:t>Mrk</a:t>
            </a:r>
            <a:r>
              <a:rPr lang="en-US" sz="1600" dirty="0" smtClean="0">
                <a:solidFill>
                  <a:srgbClr val="FFFF66"/>
                </a:solidFill>
                <a:hlinkClick r:id="rId12" tooltip="Mrk 421"/>
              </a:rPr>
              <a:t> 421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err="1" smtClean="0">
                <a:solidFill>
                  <a:srgbClr val="FFFF66"/>
                </a:solidFill>
                <a:hlinkClick r:id="rId13" tooltip="Mrk 501 (page does not exist)"/>
              </a:rPr>
              <a:t>Mrk</a:t>
            </a:r>
            <a:r>
              <a:rPr lang="en-US" sz="1600" dirty="0" smtClean="0">
                <a:solidFill>
                  <a:srgbClr val="FFFF66"/>
                </a:solidFill>
                <a:hlinkClick r:id="rId13" tooltip="Mrk 501 (page does not exist)"/>
              </a:rPr>
              <a:t> 501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4" tooltip="NGC 821 (page does not exist)"/>
              </a:rPr>
              <a:t>NGC 821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5" tooltip="NGC 1023"/>
              </a:rPr>
              <a:t>NGC 1023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6" tooltip="NGC 1097"/>
              </a:rPr>
              <a:t>NGC 1097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7" tooltip="NGC 1566"/>
              </a:rPr>
              <a:t>NGC 1566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8" tooltip="NGC 2778 (page does not exist)"/>
              </a:rPr>
              <a:t>NGC 2778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9" tooltip="NGC 2787"/>
              </a:rPr>
              <a:t>NGC 2787</a:t>
            </a:r>
            <a:endParaRPr lang="en-US" sz="1600" dirty="0" smtClean="0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274042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836712"/>
            <a:ext cx="8219256" cy="5616624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rgbClr val="FFFF66"/>
                </a:solidFill>
                <a:hlinkClick r:id="rId3" tooltip="NGC 3079"/>
              </a:rPr>
              <a:t>NGC 3079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4" tooltip="NGC 3115"/>
              </a:rPr>
              <a:t>NGC 3115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5" tooltip="NGC 3245 (page does not exist)"/>
              </a:rPr>
              <a:t>NGC 3245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6" tooltip="NGC 3377 (page does not exist)"/>
              </a:rPr>
              <a:t>NGC 3377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7" tooltip="NGC 3384"/>
              </a:rPr>
              <a:t>NGC 3384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8" tooltip="NGC 3608 (page does not exist)"/>
              </a:rPr>
              <a:t>NGC 3608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9" tooltip="NGC 3894 (page does not exist)"/>
              </a:rPr>
              <a:t>NGC 3894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0" tooltip="NGC 3998 (page does not exist)"/>
              </a:rPr>
              <a:t>NGC 3998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1" tooltip="NGC 4151"/>
              </a:rPr>
              <a:t>NGC 4151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2" tooltip="NGC 4261"/>
              </a:rPr>
              <a:t>NGC 4261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3" tooltip="NGC 4291 (page does not exist)"/>
              </a:rPr>
              <a:t>NGC 4291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4" tooltip="NGC 4342 (page does not exist)"/>
              </a:rPr>
              <a:t>NGC 4342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5" tooltip="NGC 4350 (page does not exist)"/>
              </a:rPr>
              <a:t>NGC 4350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6" tooltip="NGC 4438"/>
              </a:rPr>
              <a:t>NGC 4438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7" tooltip="NGC 4459 (page does not exist)"/>
              </a:rPr>
              <a:t>NGC 4459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8" tooltip="NGC 4473 (page does not exist)"/>
              </a:rPr>
              <a:t>NGC 4473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9" tooltip="NGC 4486B (page does not exist)"/>
              </a:rPr>
              <a:t>NGC 4486B</a:t>
            </a:r>
            <a:r>
              <a:rPr lang="en-US" sz="1600" dirty="0" smtClean="0">
                <a:solidFill>
                  <a:srgbClr val="FFFF66"/>
                </a:solidFill>
              </a:rPr>
              <a:t> (a satellite galaxy of </a:t>
            </a:r>
            <a:r>
              <a:rPr lang="en-US" sz="1600" dirty="0" smtClean="0">
                <a:solidFill>
                  <a:srgbClr val="FFFF66"/>
                </a:solidFill>
                <a:hlinkClick r:id="rId20" tooltip="Messier 87"/>
              </a:rPr>
              <a:t>Messier 87</a:t>
            </a:r>
            <a:r>
              <a:rPr lang="en-US" sz="1600" dirty="0" smtClean="0">
                <a:solidFill>
                  <a:srgbClr val="FFFF66"/>
                </a:solidFill>
              </a:rPr>
              <a:t>)</a:t>
            </a:r>
          </a:p>
          <a:p>
            <a:r>
              <a:rPr lang="en-US" sz="1600" dirty="0" smtClean="0">
                <a:solidFill>
                  <a:srgbClr val="FFFF66"/>
                </a:solidFill>
                <a:hlinkClick r:id="rId21" tooltip="NGC 4564 (page does not exist)"/>
              </a:rPr>
              <a:t>NGC 4564</a:t>
            </a:r>
            <a:endParaRPr lang="en-US" sz="1600" dirty="0" smtClean="0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 flipV="1">
            <a:off x="457200" y="0"/>
            <a:ext cx="8147248" cy="274638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548680"/>
            <a:ext cx="8291264" cy="630932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66"/>
                </a:solidFill>
                <a:hlinkClick r:id="rId3" tooltip="NGC 4473 (page does not exist)"/>
              </a:rPr>
              <a:t>NGC 4473</a:t>
            </a:r>
            <a:endParaRPr lang="en-US" dirty="0" smtClean="0">
              <a:solidFill>
                <a:srgbClr val="FFFF66"/>
              </a:solidFill>
            </a:endParaRPr>
          </a:p>
          <a:p>
            <a:r>
              <a:rPr lang="en-US" dirty="0" smtClean="0">
                <a:solidFill>
                  <a:srgbClr val="FFFF66"/>
                </a:solidFill>
                <a:hlinkClick r:id="rId4" tooltip="NGC 4486B (page does not exist)"/>
              </a:rPr>
              <a:t>NGC 4486B</a:t>
            </a:r>
            <a:r>
              <a:rPr lang="en-US" dirty="0" smtClean="0">
                <a:solidFill>
                  <a:srgbClr val="FFFF66"/>
                </a:solidFill>
              </a:rPr>
              <a:t> (a satellite galaxy of Messier 87)</a:t>
            </a:r>
          </a:p>
          <a:p>
            <a:r>
              <a:rPr lang="en-US" dirty="0" smtClean="0">
                <a:solidFill>
                  <a:srgbClr val="FFFF66"/>
                </a:solidFill>
                <a:hlinkClick r:id="rId5" tooltip="NGC 4564 (page does not exist)"/>
              </a:rPr>
              <a:t>NGC 4564</a:t>
            </a:r>
            <a:endParaRPr lang="en-US" dirty="0" smtClean="0">
              <a:solidFill>
                <a:srgbClr val="FFFF66"/>
              </a:solidFill>
            </a:endParaRPr>
          </a:p>
          <a:p>
            <a:r>
              <a:rPr lang="en-US" dirty="0" smtClean="0">
                <a:solidFill>
                  <a:srgbClr val="FFFF66"/>
                </a:solidFill>
                <a:hlinkClick r:id="rId6" tooltip="NGC 4579"/>
              </a:rPr>
              <a:t>NGC 4579</a:t>
            </a:r>
            <a:endParaRPr lang="en-US" dirty="0" smtClean="0">
              <a:solidFill>
                <a:srgbClr val="FFFF66"/>
              </a:solidFill>
            </a:endParaRPr>
          </a:p>
          <a:p>
            <a:r>
              <a:rPr lang="en-US" dirty="0" smtClean="0">
                <a:solidFill>
                  <a:srgbClr val="FFFF66"/>
                </a:solidFill>
                <a:hlinkClick r:id="rId7" tooltip="NGC 4596 (page does not exist)"/>
              </a:rPr>
              <a:t>NGC 4596</a:t>
            </a:r>
            <a:endParaRPr lang="en-US" dirty="0" smtClean="0">
              <a:solidFill>
                <a:srgbClr val="FFFF66"/>
              </a:solidFill>
            </a:endParaRPr>
          </a:p>
          <a:p>
            <a:r>
              <a:rPr lang="en-US" dirty="0" smtClean="0">
                <a:solidFill>
                  <a:srgbClr val="FFFF66"/>
                </a:solidFill>
                <a:hlinkClick r:id="rId8" tooltip="NGC 4697"/>
              </a:rPr>
              <a:t>NGC 4697</a:t>
            </a:r>
            <a:endParaRPr lang="en-US" dirty="0" smtClean="0">
              <a:solidFill>
                <a:srgbClr val="FFFF66"/>
              </a:solidFill>
            </a:endParaRPr>
          </a:p>
          <a:p>
            <a:r>
              <a:rPr lang="en-US" dirty="0" smtClean="0">
                <a:solidFill>
                  <a:srgbClr val="FFFF66"/>
                </a:solidFill>
                <a:hlinkClick r:id="rId9" tooltip="NGC 4742 (page does not exist)"/>
              </a:rPr>
              <a:t>NGC 4742</a:t>
            </a:r>
            <a:endParaRPr lang="en-US" dirty="0" smtClean="0">
              <a:solidFill>
                <a:srgbClr val="FFFF66"/>
              </a:solidFill>
            </a:endParaRPr>
          </a:p>
          <a:p>
            <a:r>
              <a:rPr lang="en-US" dirty="0" smtClean="0">
                <a:solidFill>
                  <a:srgbClr val="FFFF66"/>
                </a:solidFill>
                <a:hlinkClick r:id="rId10" tooltip="NGC 4791 (page does not exist)"/>
              </a:rPr>
              <a:t>NGC 4791</a:t>
            </a:r>
            <a:endParaRPr lang="en-US" dirty="0" smtClean="0">
              <a:solidFill>
                <a:srgbClr val="FFFF66"/>
              </a:solidFill>
            </a:endParaRPr>
          </a:p>
          <a:p>
            <a:r>
              <a:rPr lang="en-US" dirty="0" smtClean="0">
                <a:solidFill>
                  <a:srgbClr val="FFFF66"/>
                </a:solidFill>
                <a:hlinkClick r:id="rId11" tooltip="NGC 4945"/>
              </a:rPr>
              <a:t>NGC 4945</a:t>
            </a:r>
            <a:endParaRPr lang="en-US" dirty="0" smtClean="0">
              <a:solidFill>
                <a:srgbClr val="FFFF66"/>
              </a:solidFill>
            </a:endParaRPr>
          </a:p>
          <a:p>
            <a:r>
              <a:rPr lang="en-US" dirty="0" smtClean="0">
                <a:solidFill>
                  <a:srgbClr val="FFFF66"/>
                </a:solidFill>
                <a:hlinkClick r:id="rId12" tooltip="NGC 5033"/>
              </a:rPr>
              <a:t>NGC 5033</a:t>
            </a:r>
            <a:endParaRPr lang="en-US" dirty="0" smtClean="0">
              <a:solidFill>
                <a:srgbClr val="FFFF66"/>
              </a:solidFill>
            </a:endParaRPr>
          </a:p>
          <a:p>
            <a:r>
              <a:rPr lang="en-US" dirty="0" smtClean="0">
                <a:solidFill>
                  <a:srgbClr val="FFFF66"/>
                </a:solidFill>
                <a:hlinkClick r:id="rId13" tooltip="NGC 5845 (page does not exist)"/>
              </a:rPr>
              <a:t>NGC 5845</a:t>
            </a:r>
            <a:endParaRPr lang="en-US" dirty="0" smtClean="0">
              <a:solidFill>
                <a:srgbClr val="FFFF66"/>
              </a:solidFill>
            </a:endParaRPr>
          </a:p>
          <a:p>
            <a:r>
              <a:rPr lang="en-US" dirty="0" smtClean="0">
                <a:solidFill>
                  <a:srgbClr val="FFFF66"/>
                </a:solidFill>
                <a:hlinkClick r:id="rId14" tooltip="NGC 6251"/>
              </a:rPr>
              <a:t>NGC 6251</a:t>
            </a:r>
            <a:endParaRPr lang="en-US" dirty="0" smtClean="0">
              <a:solidFill>
                <a:srgbClr val="FFFF66"/>
              </a:solidFill>
            </a:endParaRPr>
          </a:p>
          <a:p>
            <a:r>
              <a:rPr lang="en-US" dirty="0" smtClean="0">
                <a:solidFill>
                  <a:srgbClr val="FFFF66"/>
                </a:solidFill>
                <a:hlinkClick r:id="rId15" tooltip="NGC 7052"/>
              </a:rPr>
              <a:t>NGC 7052</a:t>
            </a:r>
            <a:endParaRPr lang="en-US" dirty="0" smtClean="0">
              <a:solidFill>
                <a:srgbClr val="FFFF66"/>
              </a:solidFill>
            </a:endParaRPr>
          </a:p>
          <a:p>
            <a:r>
              <a:rPr lang="en-US" dirty="0" smtClean="0">
                <a:solidFill>
                  <a:srgbClr val="FFFF66"/>
                </a:solidFill>
                <a:hlinkClick r:id="rId16" tooltip="NGC 7457 (page does not exist)"/>
              </a:rPr>
              <a:t>NGC 7457</a:t>
            </a:r>
            <a:endParaRPr lang="en-US" dirty="0" smtClean="0">
              <a:solidFill>
                <a:srgbClr val="FFFF66"/>
              </a:solidFill>
            </a:endParaRPr>
          </a:p>
          <a:p>
            <a:r>
              <a:rPr lang="en-US" dirty="0" smtClean="0">
                <a:solidFill>
                  <a:srgbClr val="FFFF66"/>
                </a:solidFill>
                <a:hlinkClick r:id="rId17" tooltip="OJ 287"/>
              </a:rPr>
              <a:t>OJ 287</a:t>
            </a:r>
            <a:r>
              <a:rPr lang="en-US" dirty="0" smtClean="0">
                <a:solidFill>
                  <a:srgbClr val="FFFF66"/>
                </a:solidFill>
              </a:rPr>
              <a:t> (this BL Lac object has the largest known </a:t>
            </a:r>
            <a:r>
              <a:rPr lang="en-US" dirty="0" err="1" smtClean="0">
                <a:solidFill>
                  <a:srgbClr val="FFFF66"/>
                </a:solidFill>
              </a:rPr>
              <a:t>supermassive</a:t>
            </a:r>
            <a:r>
              <a:rPr lang="en-US" dirty="0" smtClean="0">
                <a:solidFill>
                  <a:srgbClr val="FFFF66"/>
                </a:solidFill>
              </a:rPr>
              <a:t> black hole at its center)</a:t>
            </a:r>
          </a:p>
          <a:p>
            <a:r>
              <a:rPr lang="en-US" dirty="0" smtClean="0">
                <a:solidFill>
                  <a:srgbClr val="FFFF66"/>
                </a:solidFill>
                <a:hlinkClick r:id="rId18" tooltip="PKS 0521-365"/>
              </a:rPr>
              <a:t>PKS 0521-365</a:t>
            </a:r>
            <a:endParaRPr lang="en-US" dirty="0" smtClean="0">
              <a:solidFill>
                <a:srgbClr val="FFFF66"/>
              </a:solidFill>
            </a:endParaRPr>
          </a:p>
          <a:p>
            <a:r>
              <a:rPr lang="en-US" dirty="0" smtClean="0">
                <a:solidFill>
                  <a:srgbClr val="FFFF66"/>
                </a:solidFill>
                <a:hlinkClick r:id="rId19" tooltip="PKS 0548-322 (page does not exist)"/>
              </a:rPr>
              <a:t>PKS 0548-322</a:t>
            </a:r>
            <a:endParaRPr lang="en-US" dirty="0" smtClean="0">
              <a:solidFill>
                <a:srgbClr val="FFFF66"/>
              </a:solidFill>
            </a:endParaRPr>
          </a:p>
          <a:p>
            <a:r>
              <a:rPr lang="en-US" dirty="0" smtClean="0">
                <a:solidFill>
                  <a:srgbClr val="FFFF66"/>
                </a:solidFill>
                <a:hlinkClick r:id="rId20" tooltip="PKS 2201+044 (page does not exist)"/>
              </a:rPr>
              <a:t>PKS 2201+044</a:t>
            </a:r>
            <a:endParaRPr lang="en-US" dirty="0" smtClean="0">
              <a:solidFill>
                <a:srgbClr val="FFFF66"/>
              </a:solidFill>
            </a:endParaRPr>
          </a:p>
          <a:p>
            <a:r>
              <a:rPr lang="en-US" dirty="0" smtClean="0">
                <a:solidFill>
                  <a:srgbClr val="FFFF66"/>
                </a:solidFill>
                <a:hlinkClick r:id="rId21" tooltip="Q0906+6930"/>
              </a:rPr>
              <a:t>Q0906+6930</a:t>
            </a:r>
            <a:r>
              <a:rPr lang="en-US" dirty="0" smtClean="0">
                <a:solidFill>
                  <a:srgbClr val="FFFF66"/>
                </a:solidFill>
              </a:rPr>
              <a:t> (a </a:t>
            </a:r>
            <a:r>
              <a:rPr lang="en-US" dirty="0" err="1" smtClean="0">
                <a:solidFill>
                  <a:srgbClr val="FFFF66"/>
                </a:solidFill>
              </a:rPr>
              <a:t>blazar</a:t>
            </a:r>
            <a:r>
              <a:rPr lang="en-US" dirty="0" smtClean="0">
                <a:solidFill>
                  <a:srgbClr val="FFFF66"/>
                </a:solidFill>
              </a:rPr>
              <a:t> organized around a </a:t>
            </a:r>
            <a:r>
              <a:rPr lang="en-US" dirty="0" err="1" smtClean="0">
                <a:solidFill>
                  <a:srgbClr val="FFFF66"/>
                </a:solidFill>
              </a:rPr>
              <a:t>supermassive</a:t>
            </a:r>
            <a:r>
              <a:rPr lang="en-US" dirty="0" smtClean="0">
                <a:solidFill>
                  <a:srgbClr val="FFFF66"/>
                </a:solidFill>
              </a:rPr>
              <a:t> black hole)</a:t>
            </a:r>
          </a:p>
          <a:p>
            <a:r>
              <a:rPr lang="en-US" dirty="0" smtClean="0">
                <a:solidFill>
                  <a:srgbClr val="FFFF66"/>
                </a:solidFill>
                <a:hlinkClick r:id="rId22" tooltip="Sagittarius A*"/>
              </a:rPr>
              <a:t>Sagittarius A*</a:t>
            </a:r>
            <a:r>
              <a:rPr lang="en-US" dirty="0" smtClean="0">
                <a:solidFill>
                  <a:srgbClr val="FFFF66"/>
                </a:solidFill>
              </a:rPr>
              <a:t>, which is in the Milky Way</a:t>
            </a:r>
          </a:p>
          <a:p>
            <a:r>
              <a:rPr lang="en-US" dirty="0" smtClean="0">
                <a:solidFill>
                  <a:srgbClr val="FFFF66"/>
                </a:solidFill>
                <a:hlinkClick r:id="rId23" tooltip="Sombrero Galaxy"/>
              </a:rPr>
              <a:t>Sombrero Galaxy</a:t>
            </a:r>
            <a:endParaRPr lang="en-US" dirty="0" smtClean="0">
              <a:solidFill>
                <a:srgbClr val="FFFF66"/>
              </a:solidFill>
            </a:endParaRPr>
          </a:p>
          <a:p>
            <a:r>
              <a:rPr lang="en-US" dirty="0" smtClean="0">
                <a:solidFill>
                  <a:srgbClr val="FFFF66"/>
                </a:solidFill>
                <a:hlinkClick r:id="rId24" tooltip="Whirlpool Galaxy"/>
              </a:rPr>
              <a:t>Whirlpool Galaxy</a:t>
            </a:r>
            <a:endParaRPr lang="en-US" dirty="0" smtClean="0">
              <a:solidFill>
                <a:srgbClr val="FFFF66"/>
              </a:solidFill>
            </a:endParaRPr>
          </a:p>
          <a:p>
            <a:endParaRPr lang="el-GR" dirty="0" smtClean="0">
              <a:solidFill>
                <a:srgbClr val="FFFF66"/>
              </a:solidFill>
            </a:endParaRPr>
          </a:p>
          <a:p>
            <a:endParaRPr lang="el-GR" dirty="0" smtClean="0">
              <a:solidFill>
                <a:srgbClr val="FFFF66"/>
              </a:solidFill>
            </a:endParaRPr>
          </a:p>
          <a:p>
            <a:endParaRPr lang="el-GR" sz="4000" dirty="0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7787208" cy="1340768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>
                <a:solidFill>
                  <a:srgbClr val="FFFF66"/>
                </a:solidFill>
              </a:rPr>
              <a:t>Intermediate-mass black holes and candidates</a:t>
            </a:r>
            <a:br>
              <a:rPr lang="en-US" sz="3200" b="1" dirty="0" smtClean="0">
                <a:solidFill>
                  <a:srgbClr val="FFFF66"/>
                </a:solidFill>
              </a:rPr>
            </a:br>
            <a:endParaRPr lang="el-GR" sz="3200" dirty="0">
              <a:solidFill>
                <a:srgbClr val="FFFF66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FFFF66"/>
                </a:solidFill>
                <a:hlinkClick r:id="rId3" tooltip="Andromeda Galaxy"/>
              </a:rPr>
              <a:t>Andromeda Galaxy</a:t>
            </a:r>
            <a:r>
              <a:rPr lang="en-US" sz="1800" dirty="0" smtClean="0">
                <a:solidFill>
                  <a:srgbClr val="FFFF66"/>
                </a:solidFill>
              </a:rPr>
              <a:t> (Messier 31, NGC 224)</a:t>
            </a:r>
          </a:p>
          <a:p>
            <a:r>
              <a:rPr lang="en-US" sz="1800" dirty="0" smtClean="0">
                <a:solidFill>
                  <a:srgbClr val="FFFF66"/>
                </a:solidFill>
                <a:hlinkClick r:id="rId4" tooltip="Cigar Galaxy"/>
              </a:rPr>
              <a:t>Cigar Galaxy</a:t>
            </a:r>
            <a:r>
              <a:rPr lang="en-US" sz="1800" dirty="0" smtClean="0">
                <a:solidFill>
                  <a:srgbClr val="FFFF66"/>
                </a:solidFill>
              </a:rPr>
              <a:t> (Messier 82, NGC 3034)</a:t>
            </a:r>
          </a:p>
          <a:p>
            <a:r>
              <a:rPr lang="en-US" sz="1800" dirty="0" smtClean="0">
                <a:solidFill>
                  <a:srgbClr val="FFFF66"/>
                </a:solidFill>
                <a:hlinkClick r:id="rId5" tooltip="GCIRS 13E"/>
              </a:rPr>
              <a:t>GCIRS 13E</a:t>
            </a:r>
            <a:endParaRPr lang="en-US" sz="1800" dirty="0" smtClean="0">
              <a:solidFill>
                <a:srgbClr val="FFFF66"/>
              </a:solidFill>
            </a:endParaRPr>
          </a:p>
          <a:p>
            <a:r>
              <a:rPr lang="en-US" sz="1800" dirty="0" smtClean="0">
                <a:solidFill>
                  <a:srgbClr val="FFFF66"/>
                </a:solidFill>
                <a:hlinkClick r:id="rId6" tooltip="M82 X-1"/>
              </a:rPr>
              <a:t>M82 X-1</a:t>
            </a:r>
            <a:endParaRPr lang="en-US" sz="1800" dirty="0" smtClean="0">
              <a:solidFill>
                <a:srgbClr val="FFFF66"/>
              </a:solidFill>
            </a:endParaRPr>
          </a:p>
          <a:p>
            <a:r>
              <a:rPr lang="en-US" sz="1800" dirty="0" smtClean="0">
                <a:solidFill>
                  <a:srgbClr val="FFFF66"/>
                </a:solidFill>
                <a:hlinkClick r:id="rId7" tooltip="Messier 15"/>
              </a:rPr>
              <a:t>Messier 15</a:t>
            </a:r>
            <a:r>
              <a:rPr lang="en-US" sz="1800" dirty="0" smtClean="0">
                <a:solidFill>
                  <a:srgbClr val="FFFF66"/>
                </a:solidFill>
              </a:rPr>
              <a:t> (NGC 7078)</a:t>
            </a:r>
          </a:p>
          <a:p>
            <a:r>
              <a:rPr lang="en-US" sz="1800" dirty="0" smtClean="0">
                <a:solidFill>
                  <a:srgbClr val="FFFF66"/>
                </a:solidFill>
                <a:hlinkClick r:id="rId8" tooltip="Messier 110"/>
              </a:rPr>
              <a:t>Messier 110</a:t>
            </a:r>
            <a:r>
              <a:rPr lang="en-US" sz="1800" dirty="0" smtClean="0">
                <a:solidFill>
                  <a:srgbClr val="FFFF66"/>
                </a:solidFill>
              </a:rPr>
              <a:t> (NGC 205)</a:t>
            </a:r>
          </a:p>
          <a:p>
            <a:r>
              <a:rPr lang="en-US" sz="1800" dirty="0" smtClean="0">
                <a:solidFill>
                  <a:srgbClr val="FFFF66"/>
                </a:solidFill>
                <a:hlinkClick r:id="rId9" tooltip="NGC 1313 X-1 (page does not exist)"/>
              </a:rPr>
              <a:t>NGC 1313 X-1</a:t>
            </a:r>
            <a:endParaRPr lang="en-US" sz="1800" dirty="0" smtClean="0">
              <a:solidFill>
                <a:srgbClr val="FFFF66"/>
              </a:solidFill>
            </a:endParaRPr>
          </a:p>
          <a:p>
            <a:r>
              <a:rPr lang="en-US" sz="1800" dirty="0" smtClean="0">
                <a:solidFill>
                  <a:srgbClr val="FFFF66"/>
                </a:solidFill>
                <a:hlinkClick r:id="rId10" tooltip="NGC 1313 X-2 (page does not exist)"/>
              </a:rPr>
              <a:t>NGC 1313 X-2</a:t>
            </a:r>
            <a:endParaRPr lang="en-US" sz="1800" dirty="0" smtClean="0">
              <a:solidFill>
                <a:srgbClr val="FFFF66"/>
              </a:solidFill>
            </a:endParaRPr>
          </a:p>
          <a:p>
            <a:r>
              <a:rPr lang="en-US" sz="1800" dirty="0" smtClean="0">
                <a:solidFill>
                  <a:srgbClr val="FFFF66"/>
                </a:solidFill>
                <a:hlinkClick r:id="rId11" tooltip="Sculptor Galaxy"/>
              </a:rPr>
              <a:t>Sculptor Galaxy</a:t>
            </a:r>
            <a:r>
              <a:rPr lang="en-US" sz="1800" dirty="0" smtClean="0">
                <a:solidFill>
                  <a:srgbClr val="FFFF66"/>
                </a:solidFill>
              </a:rPr>
              <a:t> (NGC 253)</a:t>
            </a:r>
          </a:p>
          <a:p>
            <a:r>
              <a:rPr lang="en-US" sz="1800" dirty="0" err="1" smtClean="0">
                <a:solidFill>
                  <a:srgbClr val="FFFF66"/>
                </a:solidFill>
                <a:hlinkClick r:id="rId12" tooltip="Triangulum Galaxy"/>
              </a:rPr>
              <a:t>Triangulum</a:t>
            </a:r>
            <a:r>
              <a:rPr lang="en-US" sz="1800" dirty="0" smtClean="0">
                <a:solidFill>
                  <a:srgbClr val="FFFF66"/>
                </a:solidFill>
                <a:hlinkClick r:id="rId12" tooltip="Triangulum Galaxy"/>
              </a:rPr>
              <a:t> Galaxy</a:t>
            </a:r>
            <a:r>
              <a:rPr lang="en-US" sz="1800" dirty="0" smtClean="0">
                <a:solidFill>
                  <a:srgbClr val="FFFF66"/>
                </a:solidFill>
              </a:rPr>
              <a:t> (Messier 33, NGC 598)</a:t>
            </a:r>
          </a:p>
          <a:p>
            <a:endParaRPr lang="el-GR" sz="1800" dirty="0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0"/>
            <a:ext cx="7931224" cy="106613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>
                <a:solidFill>
                  <a:srgbClr val="FFFF66"/>
                </a:solidFill>
              </a:rPr>
              <a:t>Stellar black holes and candidates</a:t>
            </a:r>
            <a:r>
              <a:rPr lang="en-US" b="1" dirty="0" smtClean="0">
                <a:solidFill>
                  <a:srgbClr val="FFFF66"/>
                </a:solidFill>
              </a:rPr>
              <a:t/>
            </a:r>
            <a:br>
              <a:rPr lang="en-US" b="1" dirty="0" smtClean="0">
                <a:solidFill>
                  <a:srgbClr val="FFFF66"/>
                </a:solidFill>
              </a:rPr>
            </a:br>
            <a:endParaRPr lang="el-GR" dirty="0">
              <a:solidFill>
                <a:srgbClr val="FFFF66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196752"/>
            <a:ext cx="8219256" cy="5661248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 smtClean="0">
                <a:solidFill>
                  <a:srgbClr val="FFFF66"/>
                </a:solidFill>
                <a:hlinkClick r:id="rId3" tooltip="4U 1543-475 (page does not exist)"/>
              </a:rPr>
              <a:t>4U 1543-475</a:t>
            </a:r>
            <a:r>
              <a:rPr lang="en-US" sz="1600" dirty="0" smtClean="0">
                <a:solidFill>
                  <a:srgbClr val="FFFF66"/>
                </a:solidFill>
              </a:rPr>
              <a:t>/</a:t>
            </a:r>
            <a:r>
              <a:rPr lang="en-US" sz="1600" dirty="0" smtClean="0">
                <a:solidFill>
                  <a:srgbClr val="FFFF66"/>
                </a:solidFill>
                <a:hlinkClick r:id="rId4" tooltip="IL Lupi (page does not exist)"/>
              </a:rPr>
              <a:t>IL </a:t>
            </a:r>
            <a:r>
              <a:rPr lang="en-US" sz="1600" dirty="0" err="1" smtClean="0">
                <a:solidFill>
                  <a:srgbClr val="FFFF66"/>
                </a:solidFill>
                <a:hlinkClick r:id="rId4" tooltip="IL Lupi (page does not exist)"/>
              </a:rPr>
              <a:t>Lupi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5" tooltip="A0620-00"/>
              </a:rPr>
              <a:t>A0620-00/V616 Mon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6" tooltip="Cygnus X-1"/>
              </a:rPr>
              <a:t>Cygnus X-1</a:t>
            </a:r>
            <a:r>
              <a:rPr lang="en-US" sz="1600" dirty="0" smtClean="0">
                <a:solidFill>
                  <a:srgbClr val="FFFF66"/>
                </a:solidFill>
              </a:rPr>
              <a:t> (this black hole is currently thought to be the closest to Earth, at about 6,000 light years, and has the gravitational pull of at least 10 suns)</a:t>
            </a:r>
          </a:p>
          <a:p>
            <a:r>
              <a:rPr lang="en-US" sz="1600" dirty="0" smtClean="0">
                <a:solidFill>
                  <a:srgbClr val="FFFF66"/>
                </a:solidFill>
                <a:hlinkClick r:id="rId7" tooltip="Cygnus X-3"/>
              </a:rPr>
              <a:t>Cygnus X-3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8" tooltip="GRO J0422+32"/>
              </a:rPr>
              <a:t>GRO J0422+32</a:t>
            </a:r>
            <a:r>
              <a:rPr lang="en-US" sz="1600" dirty="0" smtClean="0">
                <a:solidFill>
                  <a:srgbClr val="FFFF66"/>
                </a:solidFill>
              </a:rPr>
              <a:t> (this is the smallest black hole yet discovered)</a:t>
            </a:r>
          </a:p>
          <a:p>
            <a:r>
              <a:rPr lang="en-US" sz="1600" dirty="0" smtClean="0">
                <a:solidFill>
                  <a:srgbClr val="FFFF66"/>
                </a:solidFill>
                <a:hlinkClick r:id="rId9" tooltip="GRO J1655-40"/>
              </a:rPr>
              <a:t>GRO J1655-40</a:t>
            </a:r>
            <a:r>
              <a:rPr lang="en-US" sz="1600" dirty="0" smtClean="0">
                <a:solidFill>
                  <a:srgbClr val="FFFF66"/>
                </a:solidFill>
              </a:rPr>
              <a:t>/</a:t>
            </a:r>
            <a:r>
              <a:rPr lang="en-US" sz="1600" dirty="0" smtClean="0">
                <a:solidFill>
                  <a:srgbClr val="FFFF66"/>
                </a:solidFill>
                <a:hlinkClick r:id="rId10" tooltip="V1033 Sco (page does not exist)"/>
              </a:rPr>
              <a:t>V1033 </a:t>
            </a:r>
            <a:r>
              <a:rPr lang="en-US" sz="1600" dirty="0" err="1" smtClean="0">
                <a:solidFill>
                  <a:srgbClr val="FFFF66"/>
                </a:solidFill>
                <a:hlinkClick r:id="rId10" tooltip="V1033 Sco (page does not exist)"/>
              </a:rPr>
              <a:t>Sco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1" tooltip="GRS 1124-683"/>
              </a:rPr>
              <a:t>GRS 1124-683</a:t>
            </a:r>
            <a:r>
              <a:rPr lang="en-US" sz="1600" dirty="0" smtClean="0">
                <a:solidFill>
                  <a:srgbClr val="FFFF66"/>
                </a:solidFill>
              </a:rPr>
              <a:t>/</a:t>
            </a:r>
            <a:r>
              <a:rPr lang="en-US" sz="1600" dirty="0" smtClean="0">
                <a:solidFill>
                  <a:srgbClr val="FFFF66"/>
                </a:solidFill>
                <a:hlinkClick r:id="rId12" tooltip="GU Mus (page does not exist)"/>
              </a:rPr>
              <a:t>GU </a:t>
            </a:r>
            <a:r>
              <a:rPr lang="en-US" sz="1600" dirty="0" err="1" smtClean="0">
                <a:solidFill>
                  <a:srgbClr val="FFFF66"/>
                </a:solidFill>
                <a:hlinkClick r:id="rId12" tooltip="GU Mus (page does not exist)"/>
              </a:rPr>
              <a:t>Mus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3" tooltip="GRS 1915+105"/>
              </a:rPr>
              <a:t>GRS 1915+105</a:t>
            </a:r>
            <a:r>
              <a:rPr lang="en-US" sz="1600" dirty="0" smtClean="0">
                <a:solidFill>
                  <a:srgbClr val="FFFF66"/>
                </a:solidFill>
              </a:rPr>
              <a:t>/</a:t>
            </a:r>
            <a:r>
              <a:rPr lang="en-US" sz="1600" dirty="0" smtClean="0">
                <a:solidFill>
                  <a:srgbClr val="FFFF66"/>
                </a:solidFill>
                <a:hlinkClick r:id="rId14" tooltip="V1487 Aql (page does not exist)"/>
              </a:rPr>
              <a:t>V1487 </a:t>
            </a:r>
            <a:r>
              <a:rPr lang="en-US" sz="1600" dirty="0" err="1" smtClean="0">
                <a:solidFill>
                  <a:srgbClr val="FFFF66"/>
                </a:solidFill>
                <a:hlinkClick r:id="rId14" tooltip="V1487 Aql (page does not exist)"/>
              </a:rPr>
              <a:t>Aql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5" tooltip="GS 2000+25 (page does not exist)"/>
              </a:rPr>
              <a:t>GS 2000+25</a:t>
            </a:r>
            <a:r>
              <a:rPr lang="en-US" sz="1600" dirty="0" smtClean="0">
                <a:solidFill>
                  <a:srgbClr val="FFFF66"/>
                </a:solidFill>
              </a:rPr>
              <a:t>/</a:t>
            </a:r>
            <a:r>
              <a:rPr lang="en-US" sz="1600" dirty="0" smtClean="0">
                <a:solidFill>
                  <a:srgbClr val="FFFF66"/>
                </a:solidFill>
                <a:hlinkClick r:id="rId16" tooltip="QZ Vul (page does not exist)"/>
              </a:rPr>
              <a:t>QZ </a:t>
            </a:r>
            <a:r>
              <a:rPr lang="en-US" sz="1600" dirty="0" err="1" smtClean="0">
                <a:solidFill>
                  <a:srgbClr val="FFFF66"/>
                </a:solidFill>
                <a:hlinkClick r:id="rId16" tooltip="QZ Vul (page does not exist)"/>
              </a:rPr>
              <a:t>Vul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7" tooltip="GX 339-4"/>
              </a:rPr>
              <a:t>GX 339-4</a:t>
            </a:r>
            <a:r>
              <a:rPr lang="en-US" sz="1600" dirty="0" smtClean="0">
                <a:solidFill>
                  <a:srgbClr val="FFFF66"/>
                </a:solidFill>
              </a:rPr>
              <a:t>/</a:t>
            </a:r>
            <a:r>
              <a:rPr lang="en-US" sz="1600" dirty="0" smtClean="0">
                <a:solidFill>
                  <a:srgbClr val="FFFF66"/>
                </a:solidFill>
                <a:hlinkClick r:id="rId18" tooltip="V821 Ara (page does not exist)"/>
              </a:rPr>
              <a:t>V821 </a:t>
            </a:r>
            <a:r>
              <a:rPr lang="en-US" sz="1600" dirty="0" err="1" smtClean="0">
                <a:solidFill>
                  <a:srgbClr val="FFFF66"/>
                </a:solidFill>
                <a:hlinkClick r:id="rId18" tooltip="V821 Ara (page does not exist)"/>
              </a:rPr>
              <a:t>Ara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19" tooltip="M33 X-7"/>
              </a:rPr>
              <a:t>M33 X-7</a:t>
            </a:r>
            <a:r>
              <a:rPr lang="en-US" sz="1600" dirty="0" smtClean="0">
                <a:solidFill>
                  <a:srgbClr val="FFFF66"/>
                </a:solidFill>
              </a:rPr>
              <a:t> (most massive stellar-mass black hole known) </a:t>
            </a:r>
          </a:p>
          <a:p>
            <a:r>
              <a:rPr lang="en-US" sz="1600" dirty="0" smtClean="0">
                <a:solidFill>
                  <a:srgbClr val="FFFF66"/>
                </a:solidFill>
                <a:hlinkClick r:id="rId20" tooltip="MACHO-96-BLG-5 (page does not exist)"/>
              </a:rPr>
              <a:t>MACHO-96-BLG-5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21" tooltip="MACHO-96-NLG-5 (page does not exist)"/>
              </a:rPr>
              <a:t>MACHO-96-NLG-5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22" tooltip="MACHO-98-BLG-6 (page does not exist)"/>
              </a:rPr>
              <a:t>MACHO-98-BLG-6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23" tooltip="MACHO-99-BLG-22 (page does not exist)"/>
              </a:rPr>
              <a:t>MACHO-99-BLG-22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24" tooltip="SN 1997D"/>
              </a:rPr>
              <a:t>SN 1997D</a:t>
            </a:r>
            <a:r>
              <a:rPr lang="en-US" sz="1600" dirty="0" smtClean="0">
                <a:solidFill>
                  <a:srgbClr val="FFFF66"/>
                </a:solidFill>
              </a:rPr>
              <a:t> (in NGC 1536)</a:t>
            </a:r>
          </a:p>
          <a:p>
            <a:r>
              <a:rPr lang="en-US" sz="1600" dirty="0" smtClean="0">
                <a:solidFill>
                  <a:srgbClr val="FFFF66"/>
                </a:solidFill>
                <a:hlinkClick r:id="rId25" tooltip="SS 433"/>
              </a:rPr>
              <a:t>SS 433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26" tooltip="V404 Cyg"/>
              </a:rPr>
              <a:t>V404 </a:t>
            </a:r>
            <a:r>
              <a:rPr lang="en-US" sz="1600" dirty="0" err="1" smtClean="0">
                <a:solidFill>
                  <a:srgbClr val="FFFF66"/>
                </a:solidFill>
                <a:hlinkClick r:id="rId26" tooltip="V404 Cyg"/>
              </a:rPr>
              <a:t>Cyg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27" tooltip="XTE J1118+480 (page does not exist)"/>
              </a:rPr>
              <a:t>XTE J1118+480</a:t>
            </a:r>
            <a:r>
              <a:rPr lang="en-US" sz="1600" dirty="0" smtClean="0">
                <a:solidFill>
                  <a:srgbClr val="FFFF66"/>
                </a:solidFill>
              </a:rPr>
              <a:t>/</a:t>
            </a:r>
            <a:r>
              <a:rPr lang="en-US" sz="1600" dirty="0" smtClean="0">
                <a:solidFill>
                  <a:srgbClr val="FFFF66"/>
                </a:solidFill>
                <a:hlinkClick r:id="rId28" tooltip="KV UMa (page does not exist)"/>
              </a:rPr>
              <a:t>KV </a:t>
            </a:r>
            <a:r>
              <a:rPr lang="en-US" sz="1600" dirty="0" err="1" smtClean="0">
                <a:solidFill>
                  <a:srgbClr val="FFFF66"/>
                </a:solidFill>
                <a:hlinkClick r:id="rId28" tooltip="KV UMa (page does not exist)"/>
              </a:rPr>
              <a:t>UMa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29" tooltip="XTE J1550-564 (page does not exist)"/>
              </a:rPr>
              <a:t>XTE J1550-564</a:t>
            </a:r>
            <a:r>
              <a:rPr lang="en-US" sz="1600" dirty="0" smtClean="0">
                <a:solidFill>
                  <a:srgbClr val="FFFF66"/>
                </a:solidFill>
              </a:rPr>
              <a:t>/</a:t>
            </a:r>
            <a:r>
              <a:rPr lang="en-US" sz="1600" dirty="0" smtClean="0">
                <a:solidFill>
                  <a:srgbClr val="FFFF66"/>
                </a:solidFill>
                <a:hlinkClick r:id="rId30" tooltip="V381 Nor (page does not exist)"/>
              </a:rPr>
              <a:t>V381 Nor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31" tooltip="XTE J1650-500"/>
              </a:rPr>
              <a:t>XTE J1650-500</a:t>
            </a:r>
            <a:endParaRPr lang="en-US" sz="1600" dirty="0" smtClean="0">
              <a:solidFill>
                <a:srgbClr val="FFFF66"/>
              </a:solidFill>
            </a:endParaRPr>
          </a:p>
          <a:p>
            <a:r>
              <a:rPr lang="en-US" sz="1600" dirty="0" smtClean="0">
                <a:solidFill>
                  <a:srgbClr val="FFFF66"/>
                </a:solidFill>
                <a:hlinkClick r:id="rId32" tooltip="XTE J1819-254 (page does not exist)"/>
              </a:rPr>
              <a:t>XTE J1819-254</a:t>
            </a:r>
            <a:r>
              <a:rPr lang="en-US" sz="1600" dirty="0" smtClean="0">
                <a:solidFill>
                  <a:srgbClr val="FFFF66"/>
                </a:solidFill>
              </a:rPr>
              <a:t>/</a:t>
            </a:r>
            <a:r>
              <a:rPr lang="en-US" sz="1600" dirty="0" smtClean="0">
                <a:solidFill>
                  <a:srgbClr val="FFFF66"/>
                </a:solidFill>
                <a:hlinkClick r:id="rId33" tooltip="V4641 Sgr"/>
              </a:rPr>
              <a:t>V4641 </a:t>
            </a:r>
            <a:r>
              <a:rPr lang="en-US" sz="1600" dirty="0" err="1" smtClean="0">
                <a:solidFill>
                  <a:srgbClr val="FFFF66"/>
                </a:solidFill>
                <a:hlinkClick r:id="rId33" tooltip="V4641 Sgr"/>
              </a:rPr>
              <a:t>Sgr</a:t>
            </a:r>
            <a:endParaRPr lang="en-US" sz="1600" dirty="0" smtClean="0">
              <a:solidFill>
                <a:srgbClr val="FFFF66"/>
              </a:solidFill>
            </a:endParaRPr>
          </a:p>
          <a:p>
            <a:endParaRPr lang="el-GR" sz="1600" dirty="0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C00000"/>
                </a:solidFill>
              </a:rPr>
              <a:t>Μετρική </a:t>
            </a:r>
            <a:r>
              <a:rPr lang="en-US" dirty="0" smtClean="0">
                <a:solidFill>
                  <a:srgbClr val="C00000"/>
                </a:solidFill>
              </a:rPr>
              <a:t>Kerr</a:t>
            </a:r>
            <a:endParaRPr lang="el-GR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852936"/>
            <a:ext cx="8142865" cy="161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</a:rPr>
              <a:t>Reissner–Nordström</a:t>
            </a:r>
            <a:r>
              <a:rPr lang="en-US" sz="4000" b="1" dirty="0" smtClean="0">
                <a:solidFill>
                  <a:srgbClr val="C00000"/>
                </a:solidFill>
              </a:rPr>
              <a:t> metric</a:t>
            </a:r>
            <a:br>
              <a:rPr lang="en-US" sz="4000" b="1" dirty="0" smtClean="0">
                <a:solidFill>
                  <a:srgbClr val="C00000"/>
                </a:solidFill>
              </a:rPr>
            </a:br>
            <a:endParaRPr lang="el-GR" sz="4000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780928"/>
            <a:ext cx="7816157" cy="12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19256" cy="129614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Kerr–Newman metric</a:t>
            </a:r>
            <a:r>
              <a:rPr lang="en-US" sz="4000" b="1" dirty="0" smtClean="0">
                <a:solidFill>
                  <a:srgbClr val="C00000"/>
                </a:solidFill>
              </a:rPr>
              <a:t/>
            </a:r>
            <a:br>
              <a:rPr lang="en-US" sz="4000" b="1" dirty="0" smtClean="0">
                <a:solidFill>
                  <a:srgbClr val="C00000"/>
                </a:solidFill>
              </a:rPr>
            </a:br>
            <a:endParaRPr lang="el-GR" sz="4000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3568" y="3356992"/>
            <a:ext cx="769285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82528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500042"/>
            <a:ext cx="8329642" cy="5626121"/>
          </a:xfrm>
        </p:spPr>
        <p:txBody>
          <a:bodyPr>
            <a:normAutofit lnSpcReduction="10000"/>
          </a:bodyPr>
          <a:lstStyle/>
          <a:p>
            <a:endParaRPr lang="en-US" sz="2000" dirty="0" smtClean="0">
              <a:solidFill>
                <a:srgbClr val="FFFF66"/>
              </a:solidFill>
            </a:endParaRPr>
          </a:p>
          <a:p>
            <a:endParaRPr lang="en-US" sz="2000" dirty="0" smtClean="0">
              <a:solidFill>
                <a:srgbClr val="FFFF66"/>
              </a:solidFill>
            </a:endParaRPr>
          </a:p>
          <a:p>
            <a:pPr algn="r"/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              1916  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- </a:t>
            </a:r>
            <a:r>
              <a:rPr lang="en-US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Karl Schwarzschild 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Λύση εξ.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Einstein 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για αφόρτιστα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κ  χωρίς 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στροφορμή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συστήματα με σφαιρική συμμετρία</a:t>
            </a:r>
          </a:p>
          <a:p>
            <a:endParaRPr lang="el-GR" sz="18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endParaRPr lang="el-GR" sz="18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endParaRPr lang="el-GR" sz="18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                    </a:t>
            </a:r>
            <a:r>
              <a:rPr lang="sv-SE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1918</a:t>
            </a:r>
            <a:r>
              <a:rPr lang="sv-SE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-                  </a:t>
            </a:r>
            <a:r>
              <a:rPr lang="sv-SE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Hans Reissner and Gunnar Nordström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r">
              <a:buNone/>
            </a:pP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                                                  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Λύση για φορτισμένα, σφαιρικώς συμμετρικά </a:t>
            </a:r>
          </a:p>
          <a:p>
            <a:pPr algn="r">
              <a:buNone/>
            </a:pP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                                                  συστήματα με σφαιρική συμμετρία</a:t>
            </a:r>
          </a:p>
          <a:p>
            <a:pPr>
              <a:buNone/>
            </a:pPr>
            <a:endParaRPr lang="el-GR" sz="18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l-GR" sz="18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                                </a:t>
            </a:r>
          </a:p>
          <a:p>
            <a:endParaRPr lang="el-GR" sz="18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1963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-    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Roy Kerr</a:t>
            </a:r>
            <a:r>
              <a:rPr lang="el-GR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Λύση εξ.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Einstein 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για μη     φορτισμένα περιστρεφόμενα συστήματα</a:t>
            </a:r>
            <a:endParaRPr lang="el-GR" sz="1800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Documents and Settings\user\Επιφάνεια εργασίας\wiki black holes\150px-Schwarzschil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3" y="571480"/>
            <a:ext cx="1411447" cy="1862936"/>
          </a:xfrm>
          <a:prstGeom prst="rect">
            <a:avLst/>
          </a:prstGeom>
          <a:noFill/>
        </p:spPr>
      </p:pic>
      <p:pic>
        <p:nvPicPr>
          <p:cNvPr id="5" name="Picture 3" descr="C:\Documents and Settings\user\Επιφάνεια εργασίας\wiki black holes\nordstroem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643182"/>
            <a:ext cx="1000132" cy="1544648"/>
          </a:xfrm>
          <a:prstGeom prst="rect">
            <a:avLst/>
          </a:prstGeom>
          <a:noFill/>
        </p:spPr>
      </p:pic>
      <p:pic>
        <p:nvPicPr>
          <p:cNvPr id="6" name="Picture 4" descr="C:\Documents and Settings\user\Επιφάνεια εργασίας\wiki black holes\reissner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2643182"/>
            <a:ext cx="998348" cy="1500198"/>
          </a:xfrm>
          <a:prstGeom prst="rect">
            <a:avLst/>
          </a:prstGeom>
          <a:noFill/>
        </p:spPr>
      </p:pic>
      <p:pic>
        <p:nvPicPr>
          <p:cNvPr id="7" name="Picture 5" descr="C:\Documents and Settings\user\Επιφάνεια εργασίας\wiki black holes\kerr.JPG"/>
          <p:cNvPicPr>
            <a:picLocks noChangeAspect="1" noChangeArrowheads="1"/>
          </p:cNvPicPr>
          <p:nvPr/>
        </p:nvPicPr>
        <p:blipFill>
          <a:blip r:embed="rId6" cstate="print"/>
          <a:srcRect r="32475"/>
          <a:stretch>
            <a:fillRect/>
          </a:stretch>
        </p:blipFill>
        <p:spPr bwMode="auto">
          <a:xfrm>
            <a:off x="714348" y="4500570"/>
            <a:ext cx="1785950" cy="198658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45719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500042"/>
            <a:ext cx="8258204" cy="5626121"/>
          </a:xfrm>
        </p:spPr>
        <p:txBody>
          <a:bodyPr>
            <a:normAutofit/>
          </a:bodyPr>
          <a:lstStyle/>
          <a:p>
            <a:pPr algn="r">
              <a:buNone/>
            </a:pPr>
            <a:endParaRPr lang="el-GR" sz="2000" dirty="0" smtClean="0">
              <a:solidFill>
                <a:srgbClr val="FFFF66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1965 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Ezra T. Newman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E. Couch, K. </a:t>
            </a:r>
            <a:r>
              <a:rPr lang="en-US" sz="20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Chinnapared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, A. Exton, A. </a:t>
            </a:r>
            <a:r>
              <a:rPr lang="en-US" sz="20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Prakash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και 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Robert </a:t>
            </a:r>
            <a:r>
              <a:rPr lang="en-US" sz="20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Torrence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Λύση εξίσωσης για φορτισμένα περιστρεφόμενα συστήματα</a:t>
            </a:r>
          </a:p>
          <a:p>
            <a:endParaRPr lang="el-GR" sz="18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1967 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John Wheeler</a:t>
            </a:r>
            <a:r>
              <a:rPr lang="el-GR" sz="18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 Χρησιμοποιεί τον όρο «μαύρες τρύπες»</a:t>
            </a:r>
          </a:p>
          <a:p>
            <a:endParaRPr lang="el-GR" sz="18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1971 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-  Αναγνώριση 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του </a:t>
            </a:r>
            <a:r>
              <a:rPr lang="en-US" sz="1800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Cygnus X-1/HDE 226868</a:t>
            </a:r>
            <a:r>
              <a:rPr lang="el-GR" sz="1800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ως πιθανό σύστημα  μίας μαύρης τρύπας και ενός αστέρα</a:t>
            </a:r>
          </a:p>
          <a:p>
            <a:endParaRPr lang="el-GR" sz="18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endParaRPr lang="el-GR" sz="18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endParaRPr lang="el-GR" sz="18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endParaRPr lang="el-GR" sz="18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1972 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James Bardeen, Brandon Carter,</a:t>
            </a:r>
            <a:r>
              <a:rPr lang="el-GR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και ο </a:t>
            </a:r>
            <a:r>
              <a:rPr lang="en-US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Stephen Hawking</a:t>
            </a:r>
            <a:endParaRPr lang="el-GR" sz="2000" b="1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Προτείνουν νόμους  μηχανικής των μαύρων οπών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κατ’αναλογία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με τους νόμους της θερμοδυναμικής</a:t>
            </a:r>
          </a:p>
        </p:txBody>
      </p:sp>
      <p:pic>
        <p:nvPicPr>
          <p:cNvPr id="4" name="Picture 6" descr="C:\Documents and Settings\user\Επιφάνεια εργασίας\wiki black holes\binary syste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222875"/>
            <a:ext cx="2160240" cy="1515393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225404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332656"/>
            <a:ext cx="8568952" cy="65253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FFFF66"/>
                </a:solidFill>
              </a:rPr>
              <a:t>   </a:t>
            </a:r>
          </a:p>
          <a:p>
            <a:pPr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FFFF66"/>
                </a:solidFill>
              </a:rPr>
              <a:t>                 </a:t>
            </a:r>
            <a:r>
              <a:rPr lang="el-GR" sz="2000" dirty="0" smtClean="0">
                <a:solidFill>
                  <a:srgbClr val="FFFF66"/>
                </a:solidFill>
              </a:rPr>
              <a:t>    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1974 — </a:t>
            </a:r>
            <a:r>
              <a:rPr lang="en-US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Stephen Hawking</a:t>
            </a:r>
            <a:r>
              <a:rPr lang="el-GR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l-GR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 algn="r">
              <a:buFont typeface="Courier New" pitchFamily="49" charset="0"/>
              <a:buChar char="o"/>
            </a:pP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μέσω κβαντομηχανικής δείχνει ότι οι μαύρες τρύπες εκπέμπουν θερμική ακτινοβολία</a:t>
            </a:r>
          </a:p>
          <a:p>
            <a:pPr algn="r">
              <a:buFont typeface="Courier New" pitchFamily="49" charset="0"/>
              <a:buChar char="o"/>
            </a:pPr>
            <a:endParaRPr lang="el-GR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Courier New" pitchFamily="49" charset="0"/>
              <a:buChar char="o"/>
            </a:pPr>
            <a:endParaRPr lang="el-GR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Courier New" pitchFamily="49" charset="0"/>
              <a:buChar char="o"/>
            </a:pPr>
            <a:endParaRPr lang="en-US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2002 — 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Αστρονόμοι στο </a:t>
            </a:r>
            <a:r>
              <a:rPr lang="en-US" sz="20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Max Planck Institute 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for Extraterrestrial Physics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παρουσιάζουν ισχυρές αποδείξεις ότι το σώμα </a:t>
            </a:r>
            <a:r>
              <a:rPr lang="en-US" sz="1800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Sagittarius A*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είναι μία υπερμεγέθης μαύρη τρύπα στο κέντρο του γαλαξία μας.</a:t>
            </a:r>
            <a:endParaRPr lang="el-GR" sz="1800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7" descr="C:\Documents and Settings\user\Επιφάνεια εργασίας\wiki black holes\200px-Stephen_Hawking.StarChil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1571636" cy="2229049"/>
          </a:xfrm>
          <a:prstGeom prst="rect">
            <a:avLst/>
          </a:prstGeom>
          <a:noFill/>
        </p:spPr>
      </p:pic>
      <p:pic>
        <p:nvPicPr>
          <p:cNvPr id="6" name="Picture 8" descr="C:\Documents and Settings\user\Επιφάνεια εργασίας\wiki black holes\SGT A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005064"/>
            <a:ext cx="4032448" cy="2553511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1011222"/>
          </a:xfrm>
        </p:spPr>
        <p:txBody>
          <a:bodyPr>
            <a:normAutofit/>
          </a:bodyPr>
          <a:lstStyle/>
          <a:p>
            <a:r>
              <a:rPr lang="el-GR" sz="2800" dirty="0" smtClean="0">
                <a:solidFill>
                  <a:srgbClr val="FFFF66"/>
                </a:solidFill>
              </a:rPr>
              <a:t>Κάποια Βασικά Μαθηματικά Και Ορισμοί Των</a:t>
            </a:r>
            <a:br>
              <a:rPr lang="el-GR" sz="2800" dirty="0" smtClean="0">
                <a:solidFill>
                  <a:srgbClr val="FFFF66"/>
                </a:solidFill>
              </a:rPr>
            </a:br>
            <a:r>
              <a:rPr lang="el-GR" sz="2800" dirty="0" smtClean="0">
                <a:solidFill>
                  <a:srgbClr val="FFFF66"/>
                </a:solidFill>
              </a:rPr>
              <a:t> Μαύρων Οπών</a:t>
            </a:r>
            <a:endParaRPr lang="el-GR" sz="2800" dirty="0">
              <a:solidFill>
                <a:srgbClr val="FFFF66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357298"/>
            <a:ext cx="8219256" cy="5168046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el-GR" sz="20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Γενικό </a:t>
            </a:r>
            <a:r>
              <a:rPr lang="el-GR" sz="2000" b="1" i="1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συναλλοίωτο</a:t>
            </a:r>
            <a:r>
              <a:rPr lang="el-GR" sz="20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(covariance)</a:t>
            </a:r>
            <a:r>
              <a:rPr lang="el-GR" sz="20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Όλοι οι νόμοι της φυσικής πρέπει να είναι οι ίδιοι σε όλα τα συστήματα 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αναφοράς μιας και αυτά δεν υπάρχουν στη φύση 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a priori.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Οι νόμοι της φυσικής διατηρούνται αναλλοίωτοι τοπικά.(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local Lorentz covariance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el-GR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Courier New" pitchFamily="49" charset="0"/>
              <a:buChar char="o"/>
            </a:pPr>
            <a:r>
              <a:rPr lang="el-GR" sz="20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Κώνος φωτός </a:t>
            </a:r>
          </a:p>
          <a:p>
            <a:endParaRPr lang="en-US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Διάστημα ΑΒ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0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timelike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,αιτιώδης σχέση</a:t>
            </a:r>
            <a:endParaRPr lang="en-US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None/>
            </a:pP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Διάστημα Α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C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spacelike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,μη αιτιώδης σχέση</a:t>
            </a:r>
            <a:endParaRPr lang="en-US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None/>
            </a:pPr>
            <a:r>
              <a:rPr lang="en-US" sz="20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Lightlike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: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στα όρια του κώνου φωτός</a:t>
            </a:r>
            <a:endParaRPr lang="el-GR" sz="20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endParaRPr lang="en-US" sz="1800" dirty="0" smtClean="0">
              <a:solidFill>
                <a:srgbClr val="FFFF66"/>
              </a:solidFill>
            </a:endParaRPr>
          </a:p>
          <a:p>
            <a:pPr>
              <a:buNone/>
            </a:pPr>
            <a:endParaRPr lang="el-GR" sz="1800" dirty="0">
              <a:solidFill>
                <a:srgbClr val="FFFF66"/>
              </a:solidFill>
            </a:endParaRPr>
          </a:p>
        </p:txBody>
      </p:sp>
      <p:pic>
        <p:nvPicPr>
          <p:cNvPr id="4" name="Picture 9" descr="C:\Documents and Settings\user\Επιφάνεια εργασίας\wiki black holes\333px-Light_cone.svg.png"/>
          <p:cNvPicPr>
            <a:picLocks noChangeAspect="1" noChangeArrowheads="1"/>
          </p:cNvPicPr>
          <p:nvPr/>
        </p:nvPicPr>
        <p:blipFill>
          <a:blip r:embed="rId4" cstate="print"/>
          <a:srcRect l="5000" t="4849" r="5000"/>
          <a:stretch>
            <a:fillRect/>
          </a:stretch>
        </p:blipFill>
        <p:spPr bwMode="auto">
          <a:xfrm>
            <a:off x="6012160" y="2769830"/>
            <a:ext cx="2500330" cy="408817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45719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428604"/>
            <a:ext cx="8219256" cy="6429396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endParaRPr lang="en-US" sz="2000" b="1" i="1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Courier New" pitchFamily="49" charset="0"/>
              <a:buChar char="o"/>
            </a:pPr>
            <a:r>
              <a:rPr lang="el-GR" sz="2000" b="1" i="1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Διαφορίσιμη</a:t>
            </a:r>
            <a:r>
              <a:rPr lang="el-GR" sz="20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i="1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Πολλαπλότητα</a:t>
            </a:r>
            <a:r>
              <a:rPr lang="el-GR" sz="2000" b="1" i="1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αναπαράσταση</a:t>
            </a:r>
            <a:r>
              <a:rPr lang="el-GR" sz="20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4</a:t>
            </a:r>
            <a:r>
              <a:rPr lang="en-US" sz="20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 </a:t>
            </a:r>
            <a:r>
              <a:rPr lang="el-GR" sz="20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χώρου</a:t>
            </a:r>
            <a:endParaRPr lang="en-US" sz="2000" b="1" i="1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Είναι ένας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τοπολογικός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χώρος ο οποίος </a:t>
            </a:r>
            <a:r>
              <a:rPr lang="el-GR" sz="1800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σε μικρή κλίμακα  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μοιάζει με τον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ευκλείδιο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χώρο κάποιας διάστασης η οποία είναι και η διάσταση της πολλαπλότητας(πχ σφαίρα είναι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διδιάστατη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πολλαπλότητα)και είναι εφοδιασμένος με μια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διαφορίσιμη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δομή.Οι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δύο αυτοί χώροι είναι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ομοιομορφικοί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δηλαδή από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τοπολογικής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μεριάς ίδιοι.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Riemannian 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πολλαπλότητα στη Γ.Θ.Σ.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18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l-GR" sz="18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Courier New" pitchFamily="49" charset="0"/>
              <a:buChar char="o"/>
            </a:pPr>
            <a:r>
              <a:rPr lang="el-GR" sz="1800" b="1" i="1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Τανυστές</a:t>
            </a:r>
            <a:r>
              <a:rPr lang="el-GR" sz="18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8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Tensors)</a:t>
            </a:r>
            <a:endParaRPr lang="el-GR" sz="1800" b="1" i="1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Γεωμετρικά αντικείμενα που περιγράφουν γραμμικές σχέσεις ανάμεσα σε διανύσματα ,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βαθμωτά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και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τανυστές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.Είναι ουσιαστικά ένα διάνυσμα πολλών διαστάσεων, εκφράζουν σχέσεις ανάμεσα σε διανύσματα και γι’ αυτό είναι ανεξάρτητα από σύστημα αναφοράς.</a:t>
            </a:r>
          </a:p>
          <a:p>
            <a:pPr>
              <a:buNone/>
            </a:pP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συναλλοίωτο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φυσικών νόμων +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γεωμετρικότητα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της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θεωρίας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διαλέξαμε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τανυστές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αναλλοίωτες δομές ,</a:t>
            </a:r>
          </a:p>
          <a:p>
            <a:pPr>
              <a:buNone/>
            </a:pPr>
            <a:endParaRPr lang="el-GR" sz="1800" dirty="0" smtClean="0">
              <a:solidFill>
                <a:srgbClr val="FFFF66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589240"/>
            <a:ext cx="3871099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1" descr="C:\Documents and Settings\user\Επιφάνεια εργασίας\wiki black holes\340px-Components_stress_tensor.svg.png"/>
          <p:cNvPicPr>
            <a:picLocks noChangeAspect="1" noChangeArrowheads="1"/>
          </p:cNvPicPr>
          <p:nvPr/>
        </p:nvPicPr>
        <p:blipFill>
          <a:blip r:embed="rId5" cstate="print"/>
          <a:srcRect r="4545"/>
          <a:stretch>
            <a:fillRect/>
          </a:stretch>
        </p:blipFill>
        <p:spPr bwMode="auto">
          <a:xfrm>
            <a:off x="6300192" y="4469740"/>
            <a:ext cx="2500330" cy="238826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45719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642918"/>
            <a:ext cx="8258204" cy="5483245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el-GR" sz="2000" b="1" i="1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Γεωδεσιακές</a:t>
            </a:r>
            <a:r>
              <a:rPr lang="en-US" sz="20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l-GR" sz="2000" b="1" i="1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Περιγράφουν την κίνηση  σωματιδίων  και είναι η συντομότερη διαδρομή ανάμεσα σε 2 σημεία στο χώρο. Αν  ο χώρος μας είναι </a:t>
            </a:r>
            <a:r>
              <a:rPr lang="el-GR" sz="20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διαφορίσιμος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,οι </a:t>
            </a:r>
            <a:r>
              <a:rPr lang="el-GR" sz="20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γεωδεσιακές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είναι καμπύλες των οποίων τα </a:t>
            </a:r>
            <a:r>
              <a:rPr lang="el-GR" sz="20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εφαπτομενικά</a:t>
            </a:r>
            <a:r>
              <a:rPr lang="el-GR" sz="20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τους διανύσματα παραμένουν παράλληλα.</a:t>
            </a:r>
          </a:p>
          <a:p>
            <a:endParaRPr lang="el-GR" sz="18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Courier New" pitchFamily="49" charset="0"/>
              <a:buChar char="o"/>
            </a:pPr>
            <a:r>
              <a:rPr lang="el-GR" sz="20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Μετρική</a:t>
            </a:r>
            <a:r>
              <a:rPr lang="en-US" sz="20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l-GR" sz="2000" b="1" i="1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Τανυστής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που περιγράφει την  τοπική γεωμετρία του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χωρόχρονου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, μας δείχνει κατά κάποιον τρόπο την βαρυτική πιθανότητα.(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gravitational potential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None/>
            </a:pP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Μετρική  </a:t>
            </a:r>
            <a:r>
              <a:rPr lang="en-US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Minkowski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Για 2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τετραδιανύσματα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l-GR" sz="18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8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l-GR" sz="1800" dirty="0" smtClean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(όπου  </a:t>
            </a:r>
            <a:r>
              <a:rPr lang="el-GR" sz="18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α </a:t>
            </a:r>
            <a:r>
              <a:rPr lang="en-US" sz="1800" b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δύο 4-διανύσματα και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α,β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(ή </a:t>
            </a:r>
            <a:r>
              <a:rPr lang="el-GR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μν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)δείκτες</a:t>
            </a:r>
          </a:p>
          <a:p>
            <a:pPr>
              <a:buNone/>
            </a:pP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800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t,x,y,z</a:t>
            </a:r>
            <a:r>
              <a:rPr lang="en-US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18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)και </a:t>
            </a:r>
          </a:p>
          <a:p>
            <a:pPr>
              <a:buNone/>
            </a:pPr>
            <a:r>
              <a:rPr lang="el-GR" sz="1800" dirty="0" smtClean="0">
                <a:solidFill>
                  <a:srgbClr val="FFFF66"/>
                </a:solidFill>
              </a:rPr>
              <a:t/>
            </a:r>
            <a:br>
              <a:rPr lang="el-GR" sz="1800" dirty="0" smtClean="0">
                <a:solidFill>
                  <a:srgbClr val="FFFF66"/>
                </a:solidFill>
              </a:rPr>
            </a:br>
            <a:endParaRPr lang="el-GR" sz="1800" dirty="0" smtClean="0">
              <a:solidFill>
                <a:srgbClr val="FFFF66"/>
              </a:solidFill>
            </a:endParaRPr>
          </a:p>
          <a:p>
            <a:pPr>
              <a:buNone/>
            </a:pPr>
            <a:endParaRPr lang="el-GR" sz="1800" dirty="0" smtClean="0">
              <a:solidFill>
                <a:srgbClr val="FFFF66"/>
              </a:solidFill>
            </a:endParaRPr>
          </a:p>
          <a:p>
            <a:pPr>
              <a:buNone/>
            </a:pPr>
            <a:endParaRPr lang="el-GR" sz="1800" dirty="0" smtClean="0">
              <a:solidFill>
                <a:srgbClr val="FFFF66"/>
              </a:solidFill>
            </a:endParaRPr>
          </a:p>
          <a:p>
            <a:pPr>
              <a:buNone/>
            </a:pPr>
            <a:endParaRPr lang="el-GR" sz="1800" dirty="0">
              <a:solidFill>
                <a:srgbClr val="FFFF66"/>
              </a:solidFill>
            </a:endParaRPr>
          </a:p>
        </p:txBody>
      </p:sp>
      <p:pic>
        <p:nvPicPr>
          <p:cNvPr id="4" name="Picture 2" descr="C:\Documents and Settings\user\Επιφάνεια εργασίας\wiki black holes\metrikh minkowski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717032"/>
            <a:ext cx="2480941" cy="785818"/>
          </a:xfrm>
          <a:prstGeom prst="rect">
            <a:avLst/>
          </a:prstGeom>
          <a:noFill/>
        </p:spPr>
      </p:pic>
      <p:pic>
        <p:nvPicPr>
          <p:cNvPr id="5" name="Picture 3" descr="C:\Documents and Settings\user\Επιφάνεια εργασίας\wiki black holes\metric minkowsk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4437112"/>
            <a:ext cx="3385119" cy="136815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ποκορύφωμα">
  <a:themeElements>
    <a:clrScheme name="Αποκορύφωμα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Αποκορύφωμα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ποκορύφωμα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2319</TotalTime>
  <Words>1980</Words>
  <Application>Microsoft Office PowerPoint</Application>
  <PresentationFormat>Προβολή στην οθόνη (4:3)</PresentationFormat>
  <Paragraphs>413</Paragraphs>
  <Slides>37</Slides>
  <Notes>4</Notes>
  <HiddenSlides>0</HiddenSlides>
  <MMClips>2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37</vt:i4>
      </vt:variant>
    </vt:vector>
  </HeadingPairs>
  <TitlesOfParts>
    <vt:vector size="38" baseType="lpstr">
      <vt:lpstr>Αποκορύφωμα</vt:lpstr>
      <vt:lpstr>ΜΑΥΡΕΣ ΤΡΥΠΕΣ  </vt:lpstr>
      <vt:lpstr>Ενας Αρχικός Όρισμος</vt:lpstr>
      <vt:lpstr>Το χρονικό των μάυρων οπών</vt:lpstr>
      <vt:lpstr>Διαφάνεια 4</vt:lpstr>
      <vt:lpstr>Διαφάνεια 5</vt:lpstr>
      <vt:lpstr>Διαφάνεια 6</vt:lpstr>
      <vt:lpstr>Κάποια Βασικά Μαθηματικά Και Ορισμοί Των  Μαύρων Οπών</vt:lpstr>
      <vt:lpstr>Διαφάνεια 8</vt:lpstr>
      <vt:lpstr>Διαφάνεια 9</vt:lpstr>
      <vt:lpstr> </vt:lpstr>
      <vt:lpstr> </vt:lpstr>
      <vt:lpstr>Δημιουργία  Μαύρων Τρυπών</vt:lpstr>
      <vt:lpstr>Μαύρες τρύπες:νίκη της βαρύτητας</vt:lpstr>
      <vt:lpstr>Τι είδη μαύρων οπών υπάρχουν;</vt:lpstr>
      <vt:lpstr>Schwarzschild μετρική</vt:lpstr>
      <vt:lpstr>ΤΑΞΙΔΙ ΣΕ ΜΙΑ ΜΑΥΡΗ ΤΡΥΠΑ</vt:lpstr>
      <vt:lpstr>Τι βλέπει η φίλη μου Πηνελόπη από μακριά;</vt:lpstr>
      <vt:lpstr>Διαφάνεια 18</vt:lpstr>
      <vt:lpstr>Τα Περίεργα Των Μαύρων Τρυπών </vt:lpstr>
      <vt:lpstr>Wormholes</vt:lpstr>
      <vt:lpstr>Διαφάνεια 21</vt:lpstr>
      <vt:lpstr>Hawking radiation</vt:lpstr>
      <vt:lpstr>No-Hair Theorem</vt:lpstr>
      <vt:lpstr>Cosmic Censorship Hypotheses</vt:lpstr>
      <vt:lpstr>Διαφάνεια 25</vt:lpstr>
      <vt:lpstr>Διαφάνεια 26</vt:lpstr>
      <vt:lpstr>ΒΙΒΛΙΟΓΡΑΦΙΑ</vt:lpstr>
      <vt:lpstr>Διαφάνεια 28</vt:lpstr>
      <vt:lpstr>Λίστα Μαύρων οπών</vt:lpstr>
      <vt:lpstr>Διαφάνεια 30</vt:lpstr>
      <vt:lpstr>Διαφάνεια 31</vt:lpstr>
      <vt:lpstr>Διαφάνεια 32</vt:lpstr>
      <vt:lpstr> Intermediate-mass black holes and candidates </vt:lpstr>
      <vt:lpstr>  Stellar black holes and candidates </vt:lpstr>
      <vt:lpstr>Μετρική Kerr</vt:lpstr>
      <vt:lpstr>Reissner–Nordström metric </vt:lpstr>
      <vt:lpstr>Kerr–Newman metric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341</cp:revision>
  <dcterms:created xsi:type="dcterms:W3CDTF">2011-05-07T12:00:56Z</dcterms:created>
  <dcterms:modified xsi:type="dcterms:W3CDTF">2011-06-14T07:04:31Z</dcterms:modified>
</cp:coreProperties>
</file>