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71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2" autoAdjust="0"/>
    <p:restoredTop sz="94660"/>
  </p:normalViewPr>
  <p:slideViewPr>
    <p:cSldViewPr>
      <p:cViewPr varScale="1">
        <p:scale>
          <a:sx n="99" d="100"/>
          <a:sy n="99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7ABD-16F1-43E2-9610-446A04C3F4CE}" type="datetimeFigureOut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8AEE-A87D-464D-A6B1-00D0E94D3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8AEE-A87D-464D-A6B1-00D0E94D305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8AEE-A87D-464D-A6B1-00D0E94D30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080D-5FE4-4A8F-B9F7-F4E6F57BD55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6B25-32F7-4C7D-AB11-099993AC557E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BAD6-DA2D-4092-B830-646085530DF3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140-EA02-4D43-8350-3B3D728BAE6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584A-7132-4C80-A07B-7627695D5B7B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D6F-60DC-4D84-B454-D9C38A8621A3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0192-0D72-4E0B-999D-B53D9D469796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807B-EE6C-4664-8448-D7ADB2F5AF89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79F9-DC4A-4D24-B18A-5DF2E4EA6BED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D6DB-E179-44E4-8A10-C6FAA51C28C9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347-CD8A-4B97-B237-32A7064B1C87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5FDA-BD7E-4B94-B1C1-397703DDCE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49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9.png"/><Relationship Id="rId7" Type="http://schemas.openxmlformats.org/officeDocument/2006/relationships/image" Target="../media/image4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69.png"/><Relationship Id="rId4" Type="http://schemas.openxmlformats.org/officeDocument/2006/relationships/image" Target="../media/image37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98.png"/><Relationship Id="rId10" Type="http://schemas.openxmlformats.org/officeDocument/2006/relationships/image" Target="../media/image120.png"/><Relationship Id="rId4" Type="http://schemas.openxmlformats.org/officeDocument/2006/relationships/image" Target="../media/image102.png"/><Relationship Id="rId9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Differential Manifolds and Tensors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6" descr="BHM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presentation of the topic as in: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B. F. Schutz,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Geometrical methods of mathematical Physics, chap. 2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500570"/>
            <a:ext cx="174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taken from wikipedia.org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D773-3596-45FA-8C26-906E4140DA38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Differentiable 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2 overlapping charts            and            on a manifold     .            and            are said to be     </a:t>
            </a:r>
            <a:r>
              <a:rPr lang="en-US" i="1" dirty="0" smtClean="0">
                <a:solidFill>
                  <a:schemeClr val="bg1"/>
                </a:solidFill>
              </a:rPr>
              <a:t>-related </a:t>
            </a:r>
            <a:r>
              <a:rPr lang="en-US" dirty="0" smtClean="0">
                <a:solidFill>
                  <a:schemeClr val="bg1"/>
                </a:solidFill>
              </a:rPr>
              <a:t>if 	                                         with            and            , is     -differentiable.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671625"/>
            <a:ext cx="1009650" cy="55245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663146"/>
            <a:ext cx="1009650" cy="55245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143116"/>
            <a:ext cx="466725" cy="55245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624132"/>
            <a:ext cx="466725" cy="561975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105148"/>
            <a:ext cx="1000125" cy="552450"/>
          </a:xfrm>
          <a:prstGeom prst="rect">
            <a:avLst/>
          </a:prstGeom>
          <a:noFill/>
        </p:spPr>
      </p:pic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114673"/>
            <a:ext cx="1019175" cy="552450"/>
          </a:xfrm>
          <a:prstGeom prst="rect">
            <a:avLst/>
          </a:prstGeom>
          <a:noFill/>
        </p:spPr>
      </p:pic>
      <p:sp>
        <p:nvSpPr>
          <p:cNvPr id="35" name="Oval 34"/>
          <p:cNvSpPr/>
          <p:nvPr/>
        </p:nvSpPr>
        <p:spPr>
          <a:xfrm>
            <a:off x="1357290" y="3786190"/>
            <a:ext cx="1428760" cy="142876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357290" y="4500570"/>
            <a:ext cx="1428760" cy="142876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86256"/>
            <a:ext cx="285750" cy="552450"/>
          </a:xfrm>
          <a:prstGeom prst="rect">
            <a:avLst/>
          </a:prstGeom>
          <a:noFill/>
        </p:spPr>
      </p:pic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857760"/>
            <a:ext cx="266700" cy="552450"/>
          </a:xfrm>
          <a:prstGeom prst="rect">
            <a:avLst/>
          </a:prstGeom>
          <a:noFill/>
        </p:spPr>
      </p:pic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14818"/>
            <a:ext cx="857250" cy="552450"/>
          </a:xfrm>
          <a:prstGeom prst="rect">
            <a:avLst/>
          </a:prstGeom>
          <a:noFill/>
        </p:spPr>
      </p:pic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929198"/>
            <a:ext cx="857250" cy="552450"/>
          </a:xfrm>
          <a:prstGeom prst="rect">
            <a:avLst/>
          </a:prstGeom>
          <a:noFill/>
        </p:spPr>
      </p:pic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357950" y="4500570"/>
            <a:ext cx="1071570" cy="1428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357950" y="5214950"/>
            <a:ext cx="1071570" cy="7239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143240" y="3786190"/>
            <a:ext cx="714380" cy="2143140"/>
          </a:xfrm>
          <a:prstGeom prst="rect">
            <a:avLst/>
          </a:prstGeom>
          <a:gradFill>
            <a:gsLst>
              <a:gs pos="0">
                <a:schemeClr val="tx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857620" y="3786190"/>
            <a:ext cx="714380" cy="214314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786844" y="4856966"/>
            <a:ext cx="214314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2071670" y="4143380"/>
            <a:ext cx="3214710" cy="714378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71670" y="4857760"/>
            <a:ext cx="4643470" cy="714380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9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00504"/>
            <a:ext cx="647700" cy="552450"/>
          </a:xfrm>
          <a:prstGeom prst="rect">
            <a:avLst/>
          </a:prstGeom>
          <a:noFill/>
        </p:spPr>
      </p:pic>
      <p:pic>
        <p:nvPicPr>
          <p:cNvPr id="25631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00636"/>
            <a:ext cx="257175" cy="552450"/>
          </a:xfrm>
          <a:prstGeom prst="rect">
            <a:avLst/>
          </a:prstGeom>
          <a:noFill/>
        </p:spPr>
      </p:pic>
      <p:sp>
        <p:nvSpPr>
          <p:cNvPr id="83" name="Rectangle 82"/>
          <p:cNvSpPr/>
          <p:nvPr/>
        </p:nvSpPr>
        <p:spPr>
          <a:xfrm>
            <a:off x="4929190" y="3786190"/>
            <a:ext cx="1071570" cy="1428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929190" y="3786190"/>
            <a:ext cx="1071570" cy="7239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466725" cy="552450"/>
          </a:xfrm>
          <a:prstGeom prst="rect">
            <a:avLst/>
          </a:prstGeom>
          <a:noFill/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500702"/>
            <a:ext cx="514350" cy="5524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354E-BE78-4BB4-B6D3-0BB72FBEA1EA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24132"/>
            <a:ext cx="5105400" cy="552450"/>
          </a:xfrm>
          <a:prstGeom prst="rect">
            <a:avLst/>
          </a:prstGeom>
          <a:noFill/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143116"/>
            <a:ext cx="1009650" cy="552450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143116"/>
            <a:ext cx="1009650" cy="55245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1" y="3109934"/>
            <a:ext cx="428625" cy="5619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Differentiable 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i="1" dirty="0" smtClean="0">
                <a:solidFill>
                  <a:schemeClr val="bg1"/>
                </a:solidFill>
              </a:rPr>
              <a:t>atlas</a:t>
            </a:r>
            <a:r>
              <a:rPr lang="en-US" dirty="0" smtClean="0">
                <a:solidFill>
                  <a:schemeClr val="bg1"/>
                </a:solidFill>
              </a:rPr>
              <a:t> is a collection of charts, whose regions cover all of the manifold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every chart in the atlas is     -related to every other it overlaps with,      is said to be a 		</a:t>
            </a:r>
            <a:r>
              <a:rPr lang="en-US" i="1" dirty="0" smtClean="0">
                <a:solidFill>
                  <a:schemeClr val="bg1"/>
                </a:solidFill>
              </a:rPr>
              <a:t>-manifold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From now on, we will suppose for the sake of comfort       or </a:t>
            </a:r>
            <a:r>
              <a:rPr lang="en-US" i="1" dirty="0" smtClean="0">
                <a:solidFill>
                  <a:schemeClr val="bg1"/>
                </a:solidFill>
              </a:rPr>
              <a:t>analytic</a:t>
            </a:r>
            <a:r>
              <a:rPr lang="en-US" dirty="0" smtClean="0">
                <a:solidFill>
                  <a:schemeClr val="bg1"/>
                </a:solidFill>
              </a:rPr>
              <a:t> manifolds!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3116"/>
            <a:ext cx="466725" cy="5524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33736"/>
            <a:ext cx="466725" cy="55245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686177"/>
            <a:ext cx="466725" cy="56197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714620"/>
            <a:ext cx="428625" cy="561975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786322"/>
            <a:ext cx="504825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Diffeomorphisms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 mapping                       between      -manifolds       and      of the same dimension 						    , is said to be a diffeomorphism of       </a:t>
            </a:r>
            <a:r>
              <a:rPr lang="en-US" i="1" dirty="0" smtClean="0">
                <a:solidFill>
                  <a:schemeClr val="bg1"/>
                </a:solidFill>
              </a:rPr>
              <a:t>onto</a:t>
            </a:r>
            <a:r>
              <a:rPr lang="en-US" dirty="0" smtClean="0">
                <a:solidFill>
                  <a:schemeClr val="bg1"/>
                </a:solidFill>
              </a:rPr>
              <a:t>       if, 	is 1-1 and  	-differentiable                                   (</a:t>
            </a:r>
            <a:r>
              <a:rPr lang="en-US" i="1" dirty="0" smtClean="0">
                <a:solidFill>
                  <a:schemeClr val="bg1"/>
                </a:solidFill>
              </a:rPr>
              <a:t>locally!)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662100"/>
            <a:ext cx="1990725" cy="55245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143116"/>
            <a:ext cx="466725" cy="55245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143116"/>
            <a:ext cx="409575" cy="55245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633657"/>
            <a:ext cx="5448300" cy="552450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124198"/>
            <a:ext cx="238125" cy="55245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124198"/>
            <a:ext cx="466725" cy="552450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124198"/>
            <a:ext cx="409575" cy="552450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2786050" y="4500570"/>
            <a:ext cx="1428760" cy="1428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929190" y="4500570"/>
            <a:ext cx="1428760" cy="1428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000894" y="521415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6514" y="521415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642910" y="557214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642910" y="485776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5572140"/>
            <a:ext cx="514350" cy="552450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>
          <a:xfrm rot="5400000">
            <a:off x="7430314" y="521415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715934" y="521415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7072330" y="557214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7072330" y="485776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5572140"/>
            <a:ext cx="514350" cy="552450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>
            <a:off x="1357290" y="5357826"/>
            <a:ext cx="2143140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00430" y="5214950"/>
            <a:ext cx="2143140" cy="1588"/>
          </a:xfrm>
          <a:prstGeom prst="line">
            <a:avLst/>
          </a:prstGeom>
          <a:ln w="25400">
            <a:solidFill>
              <a:schemeClr val="bg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43570" y="5357826"/>
            <a:ext cx="2143140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714884"/>
            <a:ext cx="238125" cy="552450"/>
          </a:xfrm>
          <a:prstGeom prst="rect">
            <a:avLst/>
          </a:prstGeom>
          <a:noFill/>
        </p:spPr>
      </p:pic>
      <p:sp>
        <p:nvSpPr>
          <p:cNvPr id="42" name="Freeform 41"/>
          <p:cNvSpPr/>
          <p:nvPr/>
        </p:nvSpPr>
        <p:spPr>
          <a:xfrm>
            <a:off x="1357290" y="3929066"/>
            <a:ext cx="6429420" cy="1285884"/>
          </a:xfrm>
          <a:custGeom>
            <a:avLst/>
            <a:gdLst>
              <a:gd name="connsiteX0" fmla="*/ 0 w 6477000"/>
              <a:gd name="connsiteY0" fmla="*/ 1255712 h 1255712"/>
              <a:gd name="connsiteX1" fmla="*/ 2162175 w 6477000"/>
              <a:gd name="connsiteY1" fmla="*/ 179387 h 1255712"/>
              <a:gd name="connsiteX2" fmla="*/ 4324350 w 6477000"/>
              <a:gd name="connsiteY2" fmla="*/ 179387 h 1255712"/>
              <a:gd name="connsiteX3" fmla="*/ 6477000 w 6477000"/>
              <a:gd name="connsiteY3" fmla="*/ 1255712 h 125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1255712">
                <a:moveTo>
                  <a:pt x="0" y="1255712"/>
                </a:moveTo>
                <a:cubicBezTo>
                  <a:pt x="720725" y="807243"/>
                  <a:pt x="1441450" y="358774"/>
                  <a:pt x="2162175" y="179387"/>
                </a:cubicBezTo>
                <a:cubicBezTo>
                  <a:pt x="2882900" y="0"/>
                  <a:pt x="3605213" y="0"/>
                  <a:pt x="4324350" y="179387"/>
                </a:cubicBezTo>
                <a:cubicBezTo>
                  <a:pt x="5043487" y="358774"/>
                  <a:pt x="5760243" y="807243"/>
                  <a:pt x="6477000" y="1255712"/>
                </a:cubicBezTo>
              </a:path>
            </a:pathLst>
          </a:cu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572008"/>
            <a:ext cx="466725" cy="552450"/>
          </a:xfrm>
          <a:prstGeom prst="rect">
            <a:avLst/>
          </a:prstGeom>
          <a:noFill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572008"/>
            <a:ext cx="409575" cy="552450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/>
          <p:nvPr/>
        </p:nvCxnSpPr>
        <p:spPr>
          <a:xfrm>
            <a:off x="5643570" y="5214950"/>
            <a:ext cx="2143140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57290" y="5214950"/>
            <a:ext cx="2143140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357826"/>
            <a:ext cx="266700" cy="552450"/>
          </a:xfrm>
          <a:prstGeom prst="rect">
            <a:avLst/>
          </a:prstGeom>
          <a:noFill/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714884"/>
            <a:ext cx="371475" cy="571500"/>
          </a:xfrm>
          <a:prstGeom prst="rect">
            <a:avLst/>
          </a:prstGeom>
          <a:noFill/>
        </p:spPr>
      </p:pic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84"/>
            <a:ext cx="285750" cy="552450"/>
          </a:xfrm>
          <a:prstGeom prst="rect">
            <a:avLst/>
          </a:prstGeom>
          <a:noFill/>
        </p:spPr>
      </p:pic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357826"/>
            <a:ext cx="381000" cy="571500"/>
          </a:xfrm>
          <a:prstGeom prst="rect">
            <a:avLst/>
          </a:prstGeom>
          <a:noFill/>
        </p:spPr>
      </p:pic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000504"/>
            <a:ext cx="1590675" cy="571500"/>
          </a:xfrm>
          <a:prstGeom prst="rect">
            <a:avLst/>
          </a:prstGeom>
          <a:noFill/>
        </p:spPr>
      </p:pic>
      <p:cxnSp>
        <p:nvCxnSpPr>
          <p:cNvPr id="59" name="Straight Connector 58"/>
          <p:cNvCxnSpPr/>
          <p:nvPr/>
        </p:nvCxnSpPr>
        <p:spPr>
          <a:xfrm>
            <a:off x="3929058" y="3857628"/>
            <a:ext cx="3071834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68" y="3619522"/>
            <a:ext cx="428625" cy="561975"/>
          </a:xfrm>
          <a:prstGeom prst="rect">
            <a:avLst/>
          </a:prstGeom>
          <a:noFill/>
        </p:spPr>
      </p:pic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8017" y="1647846"/>
            <a:ext cx="428625" cy="5619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working 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differentiable 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time!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140-EA02-4D43-8350-3B3D728BAE6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Curves in 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curve    is the image of an open interval of     through the differentiable mapping: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663147"/>
            <a:ext cx="238125" cy="55245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663147"/>
            <a:ext cx="304800" cy="55245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633133"/>
            <a:ext cx="3848100" cy="55245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643570" y="3071810"/>
            <a:ext cx="2857520" cy="2857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/>
          <p:cNvSpPr/>
          <p:nvPr/>
        </p:nvSpPr>
        <p:spPr>
          <a:xfrm>
            <a:off x="5857884" y="3071810"/>
            <a:ext cx="1981216" cy="2857520"/>
          </a:xfrm>
          <a:prstGeom prst="arc">
            <a:avLst>
              <a:gd name="adj1" fmla="val 18282268"/>
              <a:gd name="adj2" fmla="val 21538204"/>
            </a:avLst>
          </a:prstGeom>
          <a:noFill/>
          <a:ln w="2540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00100" y="5572140"/>
            <a:ext cx="285752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1604" y="5214950"/>
            <a:ext cx="32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(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5214950"/>
            <a:ext cx="32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11" idx="0"/>
          </p:cNvCxnSpPr>
          <p:nvPr/>
        </p:nvCxnSpPr>
        <p:spPr>
          <a:xfrm flipV="1">
            <a:off x="1714480" y="3489710"/>
            <a:ext cx="5834079" cy="2082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2"/>
          </p:cNvCxnSpPr>
          <p:nvPr/>
        </p:nvCxnSpPr>
        <p:spPr>
          <a:xfrm flipV="1">
            <a:off x="3143240" y="4482761"/>
            <a:ext cx="4695783" cy="1089379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29654" y="5571346"/>
            <a:ext cx="428628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43174" y="4143380"/>
            <a:ext cx="5143536" cy="142876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572140"/>
            <a:ext cx="304800" cy="55245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643174" y="557214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smtClean="0">
                <a:solidFill>
                  <a:schemeClr val="bg1"/>
                </a:solidFill>
              </a:rPr>
              <a:t>λ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214950"/>
            <a:ext cx="466725" cy="552450"/>
          </a:xfrm>
          <a:prstGeom prst="rect">
            <a:avLst/>
          </a:prstGeom>
          <a:noFill/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43512"/>
            <a:ext cx="238125" cy="552450"/>
          </a:xfrm>
          <a:prstGeom prst="rect">
            <a:avLst/>
          </a:prstGeom>
          <a:noFill/>
        </p:spPr>
      </p:pic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A43A-B3C5-4250-B23C-E9730185BB8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000100" y="3429000"/>
            <a:ext cx="1428760" cy="1428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>
            <a:stCxn id="11" idx="0"/>
          </p:cNvCxnSpPr>
          <p:nvPr/>
        </p:nvCxnSpPr>
        <p:spPr>
          <a:xfrm rot="10800000" flipV="1">
            <a:off x="1714481" y="3489710"/>
            <a:ext cx="5834079" cy="29648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</p:cNvCxnSpPr>
          <p:nvPr/>
        </p:nvCxnSpPr>
        <p:spPr>
          <a:xfrm rot="5400000">
            <a:off x="4767848" y="1429394"/>
            <a:ext cx="17809" cy="6124543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57694"/>
            <a:ext cx="514350" cy="552450"/>
          </a:xfrm>
          <a:prstGeom prst="rect">
            <a:avLst/>
          </a:prstGeom>
          <a:noFill/>
        </p:spPr>
      </p:pic>
      <p:sp>
        <p:nvSpPr>
          <p:cNvPr id="49" name="Freeform 48"/>
          <p:cNvSpPr/>
          <p:nvPr/>
        </p:nvSpPr>
        <p:spPr>
          <a:xfrm>
            <a:off x="1598613" y="3771900"/>
            <a:ext cx="166687" cy="733425"/>
          </a:xfrm>
          <a:custGeom>
            <a:avLst/>
            <a:gdLst>
              <a:gd name="connsiteX0" fmla="*/ 87312 w 166687"/>
              <a:gd name="connsiteY0" fmla="*/ 733425 h 733425"/>
              <a:gd name="connsiteX1" fmla="*/ 11112 w 166687"/>
              <a:gd name="connsiteY1" fmla="*/ 438150 h 733425"/>
              <a:gd name="connsiteX2" fmla="*/ 153987 w 166687"/>
              <a:gd name="connsiteY2" fmla="*/ 295275 h 733425"/>
              <a:gd name="connsiteX3" fmla="*/ 87312 w 166687"/>
              <a:gd name="connsiteY3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" h="733425">
                <a:moveTo>
                  <a:pt x="87312" y="733425"/>
                </a:moveTo>
                <a:cubicBezTo>
                  <a:pt x="43656" y="622300"/>
                  <a:pt x="0" y="511175"/>
                  <a:pt x="11112" y="438150"/>
                </a:cubicBezTo>
                <a:cubicBezTo>
                  <a:pt x="22224" y="365125"/>
                  <a:pt x="141287" y="368300"/>
                  <a:pt x="153987" y="295275"/>
                </a:cubicBezTo>
                <a:cubicBezTo>
                  <a:pt x="166687" y="222250"/>
                  <a:pt x="126999" y="111125"/>
                  <a:pt x="87312" y="0"/>
                </a:cubicBezTo>
              </a:path>
            </a:pathLst>
          </a:custGeom>
          <a:ln w="2540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endCxn id="49" idx="0"/>
          </p:cNvCxnSpPr>
          <p:nvPr/>
        </p:nvCxnSpPr>
        <p:spPr>
          <a:xfrm rot="16200000" flipV="1">
            <a:off x="1166796" y="5024455"/>
            <a:ext cx="1066815" cy="28555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9" idx="3"/>
          </p:cNvCxnSpPr>
          <p:nvPr/>
        </p:nvCxnSpPr>
        <p:spPr>
          <a:xfrm rot="16200000" flipV="1">
            <a:off x="1514463" y="3943362"/>
            <a:ext cx="1800240" cy="1457315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071810"/>
            <a:ext cx="371475" cy="5715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929198"/>
            <a:ext cx="962025" cy="571500"/>
          </a:xfrm>
          <a:prstGeom prst="rect">
            <a:avLst/>
          </a:prstGeom>
          <a:noFill/>
        </p:spPr>
      </p:pic>
      <p:cxnSp>
        <p:nvCxnSpPr>
          <p:cNvPr id="59" name="Straight Arrow Connector 58"/>
          <p:cNvCxnSpPr>
            <a:endCxn id="49" idx="1"/>
          </p:cNvCxnSpPr>
          <p:nvPr/>
        </p:nvCxnSpPr>
        <p:spPr>
          <a:xfrm rot="10800000" flipV="1">
            <a:off x="1609726" y="4143380"/>
            <a:ext cx="6176985" cy="6667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9" idx="1"/>
          </p:cNvCxnSpPr>
          <p:nvPr/>
        </p:nvCxnSpPr>
        <p:spPr>
          <a:xfrm rot="16200000" flipV="1">
            <a:off x="1445406" y="4374370"/>
            <a:ext cx="1362091" cy="1033451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Functions on 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Henceforth charts will be denoted as             with implied </a:t>
            </a:r>
            <a:r>
              <a:rPr lang="en-US" i="1" dirty="0" smtClean="0">
                <a:solidFill>
                  <a:schemeClr val="bg1"/>
                </a:solidFill>
              </a:rPr>
              <a:t>locality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So, let                      . By    we refer to the locally defined                                          , where           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633001"/>
            <a:ext cx="971550" cy="5715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744765"/>
            <a:ext cx="1885950" cy="5524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34716"/>
            <a:ext cx="238125" cy="5524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7889" y="3183441"/>
            <a:ext cx="971550" cy="5715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715140" y="4143380"/>
            <a:ext cx="1428760" cy="1428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57620" y="4143380"/>
            <a:ext cx="1428760" cy="142876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715274" y="485696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214810" y="4500570"/>
            <a:ext cx="714380" cy="71438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2330" y="4500570"/>
            <a:ext cx="714380" cy="7143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4572000" y="4857760"/>
            <a:ext cx="2857520" cy="1588"/>
          </a:xfrm>
          <a:prstGeom prst="straightConnector1">
            <a:avLst/>
          </a:prstGeom>
          <a:ln w="25400">
            <a:solidFill>
              <a:schemeClr val="bg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2428860" y="4857760"/>
            <a:ext cx="2143140" cy="1588"/>
          </a:xfrm>
          <a:prstGeom prst="straightConnector1">
            <a:avLst/>
          </a:prstGeom>
          <a:ln w="25400">
            <a:solidFill>
              <a:schemeClr val="bg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604576" y="4863402"/>
            <a:ext cx="6841253" cy="1133790"/>
          </a:xfrm>
          <a:custGeom>
            <a:avLst/>
            <a:gdLst>
              <a:gd name="connsiteX0" fmla="*/ 6841253 w 6841253"/>
              <a:gd name="connsiteY0" fmla="*/ 0 h 1133790"/>
              <a:gd name="connsiteX1" fmla="*/ 3957376 w 6841253"/>
              <a:gd name="connsiteY1" fmla="*/ 1075174 h 1133790"/>
              <a:gd name="connsiteX2" fmla="*/ 360066 w 6841253"/>
              <a:gd name="connsiteY2" fmla="*/ 351693 h 1133790"/>
              <a:gd name="connsiteX3" fmla="*/ 1796980 w 6841253"/>
              <a:gd name="connsiteY3" fmla="*/ 0 h 113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1253" h="1133790">
                <a:moveTo>
                  <a:pt x="6841253" y="0"/>
                </a:moveTo>
                <a:cubicBezTo>
                  <a:pt x="5939413" y="508279"/>
                  <a:pt x="5037574" y="1016559"/>
                  <a:pt x="3957376" y="1075174"/>
                </a:cubicBezTo>
                <a:cubicBezTo>
                  <a:pt x="2877178" y="1133790"/>
                  <a:pt x="720132" y="530889"/>
                  <a:pt x="360066" y="351693"/>
                </a:cubicBezTo>
                <a:cubicBezTo>
                  <a:pt x="0" y="172497"/>
                  <a:pt x="898490" y="86248"/>
                  <a:pt x="1796980" y="0"/>
                </a:cubicBezTo>
              </a:path>
            </a:pathLst>
          </a:cu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4572000" y="4714884"/>
            <a:ext cx="2857520" cy="1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357694"/>
            <a:ext cx="238125" cy="55245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857250" cy="552450"/>
          </a:xfrm>
          <a:prstGeom prst="rect">
            <a:avLst/>
          </a:prstGeom>
          <a:noFill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143512"/>
            <a:ext cx="466725" cy="552450"/>
          </a:xfrm>
          <a:prstGeom prst="rect">
            <a:avLst/>
          </a:prstGeom>
          <a:noFill/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071942"/>
            <a:ext cx="514350" cy="552450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857760"/>
            <a:ext cx="371475" cy="571500"/>
          </a:xfrm>
          <a:prstGeom prst="rect">
            <a:avLst/>
          </a:prstGeom>
          <a:noFill/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286256"/>
            <a:ext cx="266700" cy="55245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401" y="3214686"/>
            <a:ext cx="3829050" cy="571500"/>
          </a:xfrm>
          <a:prstGeom prst="rect">
            <a:avLst/>
          </a:prstGeom>
          <a:noFill/>
        </p:spPr>
      </p:pic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2986-574C-4A50-9E97-1BB6E9276E2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Tangent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a curve            and a function            </a:t>
            </a:r>
            <a:r>
              <a:rPr lang="en-US" i="1" dirty="0" smtClean="0">
                <a:solidFill>
                  <a:schemeClr val="bg1"/>
                </a:solidFill>
              </a:rPr>
              <a:t>locally </a:t>
            </a:r>
            <a:r>
              <a:rPr lang="en-US" dirty="0" smtClean="0">
                <a:solidFill>
                  <a:schemeClr val="bg1"/>
                </a:solidFill>
              </a:rPr>
              <a:t>on a manifold     . Then on a point    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, so that: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35F-8CA5-408B-A4C9-4ABEF1090AFD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633525"/>
            <a:ext cx="923925" cy="571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946" y="1633535"/>
            <a:ext cx="942975" cy="571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143116"/>
            <a:ext cx="466725" cy="5524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643182"/>
            <a:ext cx="3905250" cy="13049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95728"/>
            <a:ext cx="495300" cy="5524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429132"/>
            <a:ext cx="2876550" cy="13049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2143116"/>
            <a:ext cx="266700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Tangent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is a unique tangent vector on    for every passing curve with proper parameter, having coordinates                on a basis           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Tangent vectors combine linearly to a new: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662100"/>
            <a:ext cx="266700" cy="55245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600319"/>
            <a:ext cx="1295400" cy="571500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5486400" cy="2390775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600319"/>
            <a:ext cx="150495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Tangent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is the space of derivatives (TV) of all passing curves at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is a </a:t>
            </a:r>
            <a:r>
              <a:rPr lang="en-US" i="1" dirty="0" smtClean="0">
                <a:solidFill>
                  <a:schemeClr val="bg1"/>
                </a:solidFill>
              </a:rPr>
              <a:t>vector space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distinct points   ,           are distinct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is a basis on          , but an </a:t>
            </a:r>
            <a:r>
              <a:rPr lang="en-US" i="1" dirty="0" smtClean="0">
                <a:solidFill>
                  <a:schemeClr val="bg1"/>
                </a:solidFill>
              </a:rPr>
              <a:t>new basis </a:t>
            </a:r>
            <a:r>
              <a:rPr lang="en-US" dirty="0" smtClean="0">
                <a:solidFill>
                  <a:schemeClr val="bg1"/>
                </a:solidFill>
              </a:rPr>
              <a:t>can be defined which is not necessarily a </a:t>
            </a:r>
            <a:r>
              <a:rPr lang="en-US" i="1" dirty="0" smtClean="0">
                <a:solidFill>
                  <a:schemeClr val="bg1"/>
                </a:solidFill>
              </a:rPr>
              <a:t>coordinate basis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Fiber Bundles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transition</a:t>
            </a:r>
            <a:r>
              <a:rPr lang="en-US" dirty="0" smtClean="0">
                <a:solidFill>
                  <a:schemeClr val="bg1"/>
                </a:solidFill>
              </a:rPr>
              <a:t> on      </a:t>
            </a:r>
            <a:r>
              <a:rPr lang="en-US" i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662100"/>
            <a:ext cx="876300" cy="55245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143116"/>
            <a:ext cx="266700" cy="55245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009" y="2747961"/>
            <a:ext cx="876300" cy="55245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314699"/>
            <a:ext cx="266700" cy="55245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319462"/>
            <a:ext cx="876300" cy="552450"/>
          </a:xfrm>
          <a:prstGeom prst="rect">
            <a:avLst/>
          </a:prstGeom>
          <a:noFill/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67153"/>
            <a:ext cx="1504950" cy="68580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895728"/>
            <a:ext cx="876300" cy="55245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467364"/>
            <a:ext cx="466725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Vector fields and Integral curves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Gives a vector in          ,                , denoted as   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Integral curves </a:t>
            </a:r>
            <a:r>
              <a:rPr lang="en-US" dirty="0" smtClean="0">
                <a:solidFill>
                  <a:schemeClr val="bg1"/>
                </a:solidFill>
              </a:rPr>
              <a:t>are all curves tangent to  </a:t>
            </a:r>
            <a:r>
              <a:rPr lang="en-US" i="1" dirty="0" smtClean="0">
                <a:solidFill>
                  <a:schemeClr val="bg1"/>
                </a:solidFill>
              </a:rPr>
              <a:t>vector fields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set of the </a:t>
            </a:r>
            <a:r>
              <a:rPr lang="en-US" i="1" dirty="0" smtClean="0">
                <a:solidFill>
                  <a:schemeClr val="bg1"/>
                </a:solidFill>
              </a:rPr>
              <a:t>manifold-filling</a:t>
            </a:r>
            <a:r>
              <a:rPr lang="en-US" dirty="0" smtClean="0">
                <a:solidFill>
                  <a:schemeClr val="bg1"/>
                </a:solidFill>
              </a:rPr>
              <a:t> Integral curves is called a </a:t>
            </a:r>
            <a:r>
              <a:rPr lang="en-US" i="1" dirty="0" smtClean="0">
                <a:solidFill>
                  <a:schemeClr val="bg1"/>
                </a:solidFill>
              </a:rPr>
              <a:t>congruence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Local (not infinitesimal) </a:t>
            </a:r>
            <a:r>
              <a:rPr lang="en-US" i="1" dirty="0" smtClean="0">
                <a:solidFill>
                  <a:schemeClr val="bg1"/>
                </a:solidFill>
              </a:rPr>
              <a:t>extrapolation</a:t>
            </a:r>
            <a:r>
              <a:rPr lang="en-US" dirty="0" smtClean="0">
                <a:solidFill>
                  <a:schemeClr val="bg1"/>
                </a:solidFill>
              </a:rPr>
              <a:t> by   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5700" y="1662100"/>
            <a:ext cx="876300" cy="55245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643050"/>
            <a:ext cx="1457325" cy="55245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233604"/>
            <a:ext cx="419100" cy="55245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386269"/>
            <a:ext cx="200025" cy="55245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929198"/>
            <a:ext cx="4352925" cy="11334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652575"/>
            <a:ext cx="266700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basic analytic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AE7F-FE0E-437D-98AD-7FA4F4300BE6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tensors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were talking!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140-EA02-4D43-8350-3B3D728BAE6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One-forms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One-forms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takes a vector     as an argument and returns a real number,           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duality brackets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lies on the </a:t>
            </a:r>
            <a:r>
              <a:rPr lang="en-US" i="1" dirty="0" smtClean="0">
                <a:solidFill>
                  <a:schemeClr val="bg1"/>
                </a:solidFill>
              </a:rPr>
              <a:t>dual</a:t>
            </a:r>
            <a:r>
              <a:rPr lang="en-US" dirty="0" smtClean="0">
                <a:solidFill>
                  <a:schemeClr val="bg1"/>
                </a:solidFill>
              </a:rPr>
              <a:t> of the tangent space at    ,    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known: </a:t>
            </a:r>
            <a:r>
              <a:rPr lang="en-US" i="1" dirty="0" smtClean="0">
                <a:solidFill>
                  <a:schemeClr val="bg1"/>
                </a:solidFill>
              </a:rPr>
              <a:t>covariants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Dual base          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dual base definition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takes a one-form     as an argument and returns a real number,           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lies on the tangent space at   ,    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known: </a:t>
            </a:r>
            <a:r>
              <a:rPr lang="en-US" i="1" dirty="0" smtClean="0">
                <a:solidFill>
                  <a:schemeClr val="bg1"/>
                </a:solidFill>
              </a:rPr>
              <a:t>contravariants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         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D6F-60DC-4D84-B454-D9C38A8621A3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224079"/>
            <a:ext cx="704850" cy="4095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224079"/>
            <a:ext cx="200025" cy="4191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957509"/>
            <a:ext cx="685800" cy="4191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224079"/>
            <a:ext cx="676275" cy="4191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928934"/>
            <a:ext cx="685800" cy="4191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224079"/>
            <a:ext cx="228600" cy="40957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95662"/>
            <a:ext cx="1885950" cy="419100"/>
          </a:xfrm>
          <a:prstGeom prst="rect">
            <a:avLst/>
          </a:prstGeom>
          <a:noFill/>
        </p:spPr>
      </p:pic>
      <p:cxnSp>
        <p:nvCxnSpPr>
          <p:cNvPr id="39" name="Straight Connector 38"/>
          <p:cNvCxnSpPr/>
          <p:nvPr/>
        </p:nvCxnSpPr>
        <p:spPr>
          <a:xfrm>
            <a:off x="2786050" y="3143248"/>
            <a:ext cx="17859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965173" y="3464719"/>
            <a:ext cx="21431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72132" y="3571876"/>
            <a:ext cx="1500198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65637" y="3249611"/>
            <a:ext cx="214314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29053"/>
            <a:ext cx="228600" cy="40957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829053"/>
            <a:ext cx="200025" cy="4191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186243"/>
            <a:ext cx="200025" cy="40957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176718"/>
            <a:ext cx="657225" cy="409575"/>
          </a:xfrm>
          <a:prstGeom prst="rect">
            <a:avLst/>
          </a:prstGeom>
          <a:noFill/>
        </p:spPr>
      </p:pic>
      <p:pic>
        <p:nvPicPr>
          <p:cNvPr id="57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186243"/>
            <a:ext cx="200025" cy="40957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186243"/>
            <a:ext cx="657225" cy="409575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/>
          <p:nvPr/>
        </p:nvCxnSpPr>
        <p:spPr>
          <a:xfrm>
            <a:off x="2643174" y="3571876"/>
            <a:ext cx="928694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2928926" y="5214950"/>
            <a:ext cx="164307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063" idx="2"/>
          </p:cNvCxnSpPr>
          <p:nvPr/>
        </p:nvCxnSpPr>
        <p:spPr>
          <a:xfrm rot="5400000">
            <a:off x="5952338" y="5653102"/>
            <a:ext cx="110336" cy="150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29256" y="5715016"/>
            <a:ext cx="571504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464843" y="5322107"/>
            <a:ext cx="214314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043499"/>
            <a:ext cx="600075" cy="561975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053024"/>
            <a:ext cx="657225" cy="514350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500702"/>
            <a:ext cx="1657350" cy="47625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/>
          <p:nvPr/>
        </p:nvCxnSpPr>
        <p:spPr>
          <a:xfrm>
            <a:off x="3143240" y="5715016"/>
            <a:ext cx="500066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  takes one-forms (left) </a:t>
            </a:r>
            <a:r>
              <a:rPr lang="en-US" i="1" dirty="0" smtClean="0">
                <a:solidFill>
                  <a:schemeClr val="bg1"/>
                </a:solidFill>
              </a:rPr>
              <a:t>and</a:t>
            </a:r>
            <a:r>
              <a:rPr lang="en-US" dirty="0" smtClean="0">
                <a:solidFill>
                  <a:schemeClr val="bg1"/>
                </a:solidFill>
              </a:rPr>
              <a:t> vectors (right) as arguments and gives a real number.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Denoted: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where,     is the # of </a:t>
            </a:r>
            <a:r>
              <a:rPr lang="en-US" i="1" dirty="0" smtClean="0">
                <a:solidFill>
                  <a:schemeClr val="bg1"/>
                </a:solidFill>
              </a:rPr>
              <a:t>covariant</a:t>
            </a:r>
            <a:r>
              <a:rPr lang="en-US" dirty="0" smtClean="0">
                <a:solidFill>
                  <a:schemeClr val="bg1"/>
                </a:solidFill>
              </a:rPr>
              <a:t> arguments and 	is the number of </a:t>
            </a:r>
            <a:r>
              <a:rPr lang="en-US" i="1" dirty="0" smtClean="0">
                <a:solidFill>
                  <a:schemeClr val="bg1"/>
                </a:solidFill>
              </a:rPr>
              <a:t>contravariant</a:t>
            </a:r>
            <a:r>
              <a:rPr lang="en-US" dirty="0" smtClean="0">
                <a:solidFill>
                  <a:schemeClr val="bg1"/>
                </a:solidFill>
              </a:rPr>
              <a:t> arguments.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857628"/>
            <a:ext cx="762000" cy="990600"/>
          </a:xfrm>
          <a:prstGeom prst="rect">
            <a:avLst/>
          </a:prstGeom>
          <a:noFill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972061"/>
            <a:ext cx="304800" cy="552450"/>
          </a:xfrm>
          <a:prstGeom prst="rect">
            <a:avLst/>
          </a:prstGeom>
          <a:noFill/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467364"/>
            <a:ext cx="352425" cy="552450"/>
          </a:xfrm>
          <a:prstGeom prst="rect">
            <a:avLst/>
          </a:prstGeom>
          <a:noFill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662100"/>
            <a:ext cx="3343275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Tensor                 or			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One-forms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fixed    ,                 is a </a:t>
            </a:r>
            <a:r>
              <a:rPr lang="en-US" i="1" dirty="0" smtClean="0">
                <a:solidFill>
                  <a:schemeClr val="bg1"/>
                </a:solidFill>
              </a:rPr>
              <a:t>one-form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is a tensor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One-forms are tensors of the type: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contraction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is a scalar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fixed    ,                 is a </a:t>
            </a:r>
            <a:r>
              <a:rPr lang="en-US" i="1" dirty="0" smtClean="0">
                <a:solidFill>
                  <a:schemeClr val="bg1"/>
                </a:solidFill>
              </a:rPr>
              <a:t>vector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Vectors are tensors of the type: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00042"/>
            <a:ext cx="1914525" cy="752475"/>
          </a:xfrm>
          <a:prstGeom prst="rect">
            <a:avLst/>
          </a:prstGeom>
          <a:noFill/>
        </p:spPr>
      </p:pic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33604"/>
            <a:ext cx="1047750" cy="409575"/>
          </a:xfrm>
          <a:prstGeom prst="rect">
            <a:avLst/>
          </a:prstGeom>
          <a:noFill/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24079"/>
            <a:ext cx="228600" cy="409575"/>
          </a:xfrm>
          <a:prstGeom prst="rect">
            <a:avLst/>
          </a:prstGeom>
          <a:noFill/>
        </p:spPr>
      </p:pic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224079"/>
            <a:ext cx="200025" cy="419100"/>
          </a:xfrm>
          <a:prstGeom prst="rect">
            <a:avLst/>
          </a:prstGeom>
          <a:noFill/>
        </p:spPr>
      </p:pic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224079"/>
            <a:ext cx="1019175" cy="419100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rot="5400000">
            <a:off x="2786844" y="2713826"/>
            <a:ext cx="14287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9957" idx="2"/>
          </p:cNvCxnSpPr>
          <p:nvPr/>
        </p:nvCxnSpPr>
        <p:spPr>
          <a:xfrm rot="5400000">
            <a:off x="6791338" y="2924171"/>
            <a:ext cx="571507" cy="95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14942" y="3214686"/>
            <a:ext cx="1857388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57488" y="2786058"/>
            <a:ext cx="1714512" cy="1588"/>
          </a:xfrm>
          <a:prstGeom prst="line">
            <a:avLst/>
          </a:prstGeom>
          <a:ln w="25400">
            <a:solidFill>
              <a:schemeClr val="bg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57422" y="3214686"/>
            <a:ext cx="1571636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4465637" y="2892421"/>
            <a:ext cx="214314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19422"/>
            <a:ext cx="1038225" cy="409575"/>
          </a:xfrm>
          <a:prstGeom prst="rect">
            <a:avLst/>
          </a:prstGeom>
          <a:noFill/>
        </p:spPr>
      </p:pic>
      <p:cxnSp>
        <p:nvCxnSpPr>
          <p:cNvPr id="80" name="Straight Connector 79"/>
          <p:cNvCxnSpPr/>
          <p:nvPr/>
        </p:nvCxnSpPr>
        <p:spPr>
          <a:xfrm rot="5400000">
            <a:off x="-6875" y="3036091"/>
            <a:ext cx="1214446" cy="1588"/>
          </a:xfrm>
          <a:prstGeom prst="line">
            <a:avLst/>
          </a:prstGeom>
          <a:ln w="2540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499768" y="2714620"/>
            <a:ext cx="572298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4679951" y="3535363"/>
            <a:ext cx="214314" cy="1588"/>
          </a:xfrm>
          <a:prstGeom prst="line">
            <a:avLst/>
          </a:prstGeom>
          <a:ln w="2540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0042"/>
            <a:ext cx="1638300" cy="752475"/>
          </a:xfrm>
          <a:prstGeom prst="rect">
            <a:avLst/>
          </a:prstGeom>
          <a:noFill/>
        </p:spPr>
      </p:pic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6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315132"/>
            <a:ext cx="466725" cy="752475"/>
          </a:xfrm>
          <a:prstGeom prst="rect">
            <a:avLst/>
          </a:prstGeom>
          <a:noFill/>
        </p:spPr>
      </p:pic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65" name="Picture 2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328819"/>
            <a:ext cx="466725" cy="752475"/>
          </a:xfrm>
          <a:prstGeom prst="rect">
            <a:avLst/>
          </a:prstGeom>
          <a:noFill/>
        </p:spPr>
      </p:pic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67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876879"/>
            <a:ext cx="466725" cy="752475"/>
          </a:xfrm>
          <a:prstGeom prst="rect">
            <a:avLst/>
          </a:prstGeom>
          <a:noFill/>
        </p:spPr>
      </p:pic>
      <p:cxnSp>
        <p:nvCxnSpPr>
          <p:cNvPr id="104" name="Straight Connector 103"/>
          <p:cNvCxnSpPr/>
          <p:nvPr/>
        </p:nvCxnSpPr>
        <p:spPr>
          <a:xfrm rot="5400000">
            <a:off x="4394199" y="3606801"/>
            <a:ext cx="357190" cy="1588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9969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214950"/>
            <a:ext cx="466725" cy="752475"/>
          </a:xfrm>
          <a:prstGeom prst="rect">
            <a:avLst/>
          </a:prstGeom>
          <a:noFill/>
        </p:spPr>
      </p:pic>
      <p:cxnSp>
        <p:nvCxnSpPr>
          <p:cNvPr id="110" name="Straight Connector 109"/>
          <p:cNvCxnSpPr/>
          <p:nvPr/>
        </p:nvCxnSpPr>
        <p:spPr>
          <a:xfrm>
            <a:off x="1928794" y="5786454"/>
            <a:ext cx="1928826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3750463" y="5679297"/>
            <a:ext cx="21431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3857620" y="5572140"/>
            <a:ext cx="35719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4322761" y="4892685"/>
            <a:ext cx="500066" cy="1588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143108" y="5357826"/>
            <a:ext cx="1000132" cy="1588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2894001" y="5106999"/>
            <a:ext cx="50006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>
            <a:off x="3143240" y="4857760"/>
            <a:ext cx="1428760" cy="1588"/>
          </a:xfrm>
          <a:prstGeom prst="line">
            <a:avLst/>
          </a:prstGeom>
          <a:ln w="25400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2536414" y="3107132"/>
            <a:ext cx="642942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2285190" y="4143380"/>
            <a:ext cx="286546" cy="794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786050" y="3929066"/>
            <a:ext cx="14287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428860" y="4000504"/>
            <a:ext cx="428628" cy="1588"/>
          </a:xfrm>
          <a:prstGeom prst="line">
            <a:avLst/>
          </a:prstGeom>
          <a:ln w="25400">
            <a:solidFill>
              <a:schemeClr val="bg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6965967" y="3321049"/>
            <a:ext cx="214314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7001686" y="3928272"/>
            <a:ext cx="14287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6500826" y="4143380"/>
            <a:ext cx="286546" cy="794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643702" y="4000504"/>
            <a:ext cx="428628" cy="1588"/>
          </a:xfrm>
          <a:prstGeom prst="line">
            <a:avLst/>
          </a:prstGeom>
          <a:ln w="25400">
            <a:solidFill>
              <a:schemeClr val="bg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Tensor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Inductive definition with obvious initialization: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Under bases          and their duals          , </a:t>
            </a:r>
            <a:r>
              <a:rPr lang="en-US" dirty="0" smtClean="0">
                <a:solidFill>
                  <a:schemeClr val="bg1"/>
                </a:solidFill>
              </a:rPr>
              <a:t>have components: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Tensors </a:t>
            </a:r>
            <a:r>
              <a:rPr lang="en-US" smtClean="0">
                <a:solidFill>
                  <a:schemeClr val="bg1"/>
                </a:solidFill>
              </a:rPr>
              <a:t>are susceptible to transformations as their component bases are.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233805"/>
            <a:ext cx="5486400" cy="11144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386438"/>
            <a:ext cx="800100" cy="752475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386438"/>
            <a:ext cx="876300" cy="6858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448382"/>
            <a:ext cx="4476750" cy="6286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Contraction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General representation is non-trivial! Sorry.</a:t>
            </a:r>
          </a:p>
          <a:p>
            <a:r>
              <a:rPr lang="en-US" smtClean="0">
                <a:solidFill>
                  <a:schemeClr val="bg1"/>
                </a:solidFill>
              </a:rPr>
              <a:t>Contraction is </a:t>
            </a:r>
            <a:r>
              <a:rPr lang="en-US" i="1" smtClean="0">
                <a:solidFill>
                  <a:schemeClr val="bg1"/>
                </a:solidFill>
              </a:rPr>
              <a:t>independent of basis </a:t>
            </a:r>
            <a:r>
              <a:rPr lang="en-US" smtClean="0">
                <a:solidFill>
                  <a:schemeClr val="bg1"/>
                </a:solidFill>
              </a:rPr>
              <a:t>though!</a:t>
            </a:r>
          </a:p>
          <a:p>
            <a:r>
              <a:rPr lang="en-US" smtClean="0">
                <a:solidFill>
                  <a:schemeClr val="bg1"/>
                </a:solidFill>
              </a:rPr>
              <a:t>It materializes on components by eliminating pairs of co- and contra- variant indices: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That looks like </a:t>
            </a:r>
            <a:r>
              <a:rPr lang="en-US" i="1" smtClean="0">
                <a:solidFill>
                  <a:schemeClr val="bg1"/>
                </a:solidFill>
              </a:rPr>
              <a:t>Einstein’s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i="1" smtClean="0">
                <a:solidFill>
                  <a:schemeClr val="bg1"/>
                </a:solidFill>
              </a:rPr>
              <a:t>Notation</a:t>
            </a:r>
            <a:r>
              <a:rPr lang="en-US" smtClean="0">
                <a:solidFill>
                  <a:schemeClr val="bg1"/>
                </a:solidFill>
              </a:rPr>
              <a:t>… yielded in a rather natural way based on </a:t>
            </a:r>
            <a:r>
              <a:rPr lang="en-US" i="1" smtClean="0">
                <a:solidFill>
                  <a:schemeClr val="bg1"/>
                </a:solidFill>
              </a:rPr>
              <a:t>vector duality</a:t>
            </a:r>
            <a:r>
              <a:rPr lang="en-US" smtClean="0">
                <a:solidFill>
                  <a:schemeClr val="bg1"/>
                </a:solidFill>
              </a:rPr>
              <a:t>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4657725" cy="115252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Tensor oprerations on components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Tensors form </a:t>
            </a:r>
            <a:r>
              <a:rPr lang="en-US" i="1" smtClean="0">
                <a:solidFill>
                  <a:schemeClr val="bg1"/>
                </a:solidFill>
              </a:rPr>
              <a:t>Vector spaces</a:t>
            </a:r>
            <a:r>
              <a:rPr lang="en-US" smtClean="0">
                <a:solidFill>
                  <a:schemeClr val="bg1"/>
                </a:solidFill>
              </a:rPr>
              <a:t>: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Multiplication of components: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Contraction of pair of indices one of which is up and the other down…!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243430"/>
            <a:ext cx="5486400" cy="1295400"/>
          </a:xfrm>
          <a:prstGeom prst="rect">
            <a:avLst/>
          </a:prstGeom>
          <a:noFill/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957942"/>
            <a:ext cx="3971925" cy="6286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applications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you taliking about?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140-EA02-4D43-8350-3B3D728BAE65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Space-Tme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One defines a special              tensor called the </a:t>
            </a:r>
            <a:r>
              <a:rPr lang="en-US" i="1" smtClean="0">
                <a:solidFill>
                  <a:schemeClr val="bg1"/>
                </a:solidFill>
              </a:rPr>
              <a:t>metric tensor                .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From the </a:t>
            </a:r>
            <a:r>
              <a:rPr lang="en-US" i="1" smtClean="0">
                <a:solidFill>
                  <a:schemeClr val="bg1"/>
                </a:solidFill>
              </a:rPr>
              <a:t>curvuture tensor </a:t>
            </a:r>
            <a:r>
              <a:rPr lang="en-US" smtClean="0">
                <a:solidFill>
                  <a:schemeClr val="bg1"/>
                </a:solidFill>
              </a:rPr>
              <a:t>           , we obtain by contraction the </a:t>
            </a:r>
            <a:r>
              <a:rPr lang="en-US" i="1" smtClean="0">
                <a:solidFill>
                  <a:schemeClr val="bg1"/>
                </a:solidFill>
              </a:rPr>
              <a:t>trace-reversed Ricci tensor </a:t>
            </a:r>
            <a:r>
              <a:rPr lang="en-US" smtClean="0">
                <a:solidFill>
                  <a:schemeClr val="bg1"/>
                </a:solidFill>
              </a:rPr>
              <a:t>also known as </a:t>
            </a:r>
            <a:r>
              <a:rPr lang="en-US" i="1" smtClean="0">
                <a:solidFill>
                  <a:schemeClr val="bg1"/>
                </a:solidFill>
              </a:rPr>
              <a:t>Einstein’s Tensor</a:t>
            </a:r>
            <a:r>
              <a:rPr lang="en-US" smtClean="0">
                <a:solidFill>
                  <a:schemeClr val="bg1"/>
                </a:solidFill>
              </a:rPr>
              <a:t>: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i="1" smtClean="0">
                <a:solidFill>
                  <a:schemeClr val="bg1"/>
                </a:solidFill>
              </a:rPr>
              <a:t>Stress-energy tensor </a:t>
            </a:r>
            <a:r>
              <a:rPr lang="en-US" smtClean="0">
                <a:solidFill>
                  <a:schemeClr val="bg1"/>
                </a:solidFill>
              </a:rPr>
              <a:t>        is defined explicitly!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643050"/>
            <a:ext cx="1190625" cy="55245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143116"/>
            <a:ext cx="1409700" cy="552450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33871"/>
            <a:ext cx="1009650" cy="552450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357694"/>
            <a:ext cx="3429000" cy="981075"/>
          </a:xfrm>
          <a:prstGeom prst="rect">
            <a:avLst/>
          </a:prstGeom>
          <a:noFill/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477391"/>
            <a:ext cx="581025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References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B. F. Schutz, </a:t>
            </a:r>
          </a:p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Geometrical Methods of Mathematical Physics, </a:t>
            </a:r>
          </a:p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(Cambridge University Press)</a:t>
            </a:r>
          </a:p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Kip S. Thorne, Gravitational Waves, Caltech's Physics 237-2002. [http://elmer.tapir.caltech.edu/ph237/CourseMaterials.html]</a:t>
            </a:r>
          </a:p>
          <a:p>
            <a:pPr>
              <a:buNone/>
            </a:pPr>
            <a:r>
              <a:rPr lang="en-US" smtClean="0">
                <a:solidFill>
                  <a:schemeClr val="bg1"/>
                </a:solidFill>
              </a:rPr>
              <a:t>and some e-scrolling of course…: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0C5-7D0F-442D-840C-E83FC964A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Stratos C. Papadoudis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Metric spaces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set    with a metric function               (denoted           ) is defined to be a </a:t>
            </a:r>
            <a:r>
              <a:rPr lang="en-US" i="1" dirty="0" smtClean="0">
                <a:solidFill>
                  <a:schemeClr val="bg1"/>
                </a:solidFill>
              </a:rPr>
              <a:t>metric space </a:t>
            </a:r>
            <a:r>
              <a:rPr lang="en-US" dirty="0" smtClean="0">
                <a:solidFill>
                  <a:schemeClr val="bg1"/>
                </a:solidFill>
              </a:rPr>
              <a:t>if and only if: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,     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, 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           ,     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                            ,                     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1009650" cy="55245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8294" y="1662318"/>
            <a:ext cx="2447925" cy="552450"/>
          </a:xfrm>
          <a:prstGeom prst="rect">
            <a:avLst/>
          </a:prstGeom>
          <a:noFill/>
        </p:spPr>
      </p:pic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662928"/>
            <a:ext cx="276225" cy="552450"/>
          </a:xfrm>
          <a:prstGeom prst="rect">
            <a:avLst/>
          </a:prstGeom>
          <a:noFill/>
        </p:spPr>
      </p:pic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34" name="Picture 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204747"/>
            <a:ext cx="1714500" cy="476250"/>
          </a:xfrm>
          <a:prstGeom prst="rect">
            <a:avLst/>
          </a:prstGeom>
          <a:noFill/>
        </p:spPr>
      </p:pic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36" name="Picture 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04747"/>
            <a:ext cx="1419225" cy="476250"/>
          </a:xfrm>
          <a:prstGeom prst="rect">
            <a:avLst/>
          </a:prstGeom>
          <a:noFill/>
        </p:spPr>
      </p:pic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38" name="Picture 5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14752"/>
            <a:ext cx="1704975" cy="476250"/>
          </a:xfrm>
          <a:prstGeom prst="rect">
            <a:avLst/>
          </a:prstGeom>
          <a:noFill/>
        </p:spPr>
      </p:pic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1076325" cy="476250"/>
          </a:xfrm>
          <a:prstGeom prst="rect">
            <a:avLst/>
          </a:prstGeom>
          <a:noFill/>
        </p:spPr>
      </p:pic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42" name="Picture 5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224757"/>
            <a:ext cx="2562225" cy="476250"/>
          </a:xfrm>
          <a:prstGeom prst="rect">
            <a:avLst/>
          </a:prstGeom>
          <a:noFill/>
        </p:spPr>
      </p:pic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44" name="Picture 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224757"/>
            <a:ext cx="1419225" cy="476250"/>
          </a:xfrm>
          <a:prstGeom prst="rect">
            <a:avLst/>
          </a:prstGeom>
          <a:noFill/>
        </p:spPr>
      </p:pic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734762"/>
            <a:ext cx="3990975" cy="476250"/>
          </a:xfrm>
          <a:prstGeom prst="rect">
            <a:avLst/>
          </a:prstGeom>
          <a:noFill/>
        </p:spPr>
      </p:pic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714884"/>
            <a:ext cx="1724025" cy="476250"/>
          </a:xfrm>
          <a:prstGeom prst="rect">
            <a:avLst/>
          </a:prstGeom>
          <a:noFill/>
        </p:spPr>
      </p:pic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8DFE-058F-4404-AFEB-0460DB2876D1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9FE-29FC-4946-835D-FAF678D5472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C. Papadoudis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9BD-6428-4D8E-81DD-4D37E439DA2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4282" y="-928718"/>
            <a:ext cx="8715436" cy="8715436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7224" y="-285776"/>
            <a:ext cx="7429552" cy="7429552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28728" y="285728"/>
            <a:ext cx="6286544" cy="6286544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928794" y="785794"/>
            <a:ext cx="5286412" cy="5286412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57422" y="1214422"/>
            <a:ext cx="4429156" cy="4429156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14612" y="1571612"/>
            <a:ext cx="3714776" cy="3714776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00364" y="1857364"/>
            <a:ext cx="3143272" cy="3143272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14678" y="2071678"/>
            <a:ext cx="2714644" cy="2714644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7554" y="2214554"/>
            <a:ext cx="2428892" cy="2428892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28992" y="2285992"/>
            <a:ext cx="2286016" cy="2286016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785850" y="2428868"/>
            <a:ext cx="10650673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20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mercialScript BT" pitchFamily="66" charset="0"/>
              </a:rPr>
              <a:t>That’s All Folks</a:t>
            </a:r>
            <a:r>
              <a:rPr lang="en-US" sz="1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mercialScript BT" pitchFamily="66" charset="0"/>
              </a:rPr>
              <a:t>!</a:t>
            </a:r>
            <a:endParaRPr lang="en-US" sz="1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mercialScript BT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Regions defined in a metric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and              ,                     is defined to be a </a:t>
            </a:r>
            <a:r>
              <a:rPr lang="en-US" i="1" dirty="0" smtClean="0">
                <a:solidFill>
                  <a:schemeClr val="bg1"/>
                </a:solidFill>
              </a:rPr>
              <a:t>ball</a:t>
            </a:r>
            <a:r>
              <a:rPr lang="en-US" dirty="0" smtClean="0">
                <a:solidFill>
                  <a:schemeClr val="bg1"/>
                </a:solidFill>
              </a:rPr>
              <a:t> in            if and only if:                      	         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is defined to be </a:t>
            </a:r>
            <a:r>
              <a:rPr lang="en-US" i="1" dirty="0" smtClean="0">
                <a:solidFill>
                  <a:schemeClr val="bg1"/>
                </a:solidFill>
              </a:rPr>
              <a:t>open</a:t>
            </a:r>
            <a:r>
              <a:rPr lang="en-US" dirty="0" smtClean="0">
                <a:solidFill>
                  <a:schemeClr val="bg1"/>
                </a:solidFill>
              </a:rPr>
              <a:t> in            if and only if:              ,              :                    .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214686"/>
            <a:ext cx="1085850" cy="552450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643050"/>
            <a:ext cx="1771650" cy="552450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143116"/>
            <a:ext cx="1009650" cy="552450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143116"/>
            <a:ext cx="1943100" cy="552450"/>
          </a:xfrm>
          <a:prstGeom prst="rect">
            <a:avLst/>
          </a:prstGeom>
          <a:noFill/>
        </p:spPr>
      </p:pic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485" y="2624549"/>
            <a:ext cx="1924050" cy="552450"/>
          </a:xfrm>
          <a:prstGeom prst="rect">
            <a:avLst/>
          </a:prstGeom>
          <a:noFill/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643050"/>
            <a:ext cx="1209675" cy="552450"/>
          </a:xfrm>
          <a:prstGeom prst="rect">
            <a:avLst/>
          </a:prstGeom>
          <a:noFill/>
        </p:spPr>
      </p:pic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662928"/>
            <a:ext cx="1238250" cy="552450"/>
          </a:xfrm>
          <a:prstGeom prst="rect">
            <a:avLst/>
          </a:prstGeom>
          <a:noFill/>
        </p:spPr>
      </p:pic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214686"/>
            <a:ext cx="1009650" cy="552450"/>
          </a:xfrm>
          <a:prstGeom prst="rect">
            <a:avLst/>
          </a:prstGeom>
          <a:noFill/>
        </p:spPr>
      </p:pic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714752"/>
            <a:ext cx="1247775" cy="552450"/>
          </a:xfrm>
          <a:prstGeom prst="rect">
            <a:avLst/>
          </a:prstGeom>
          <a:noFill/>
        </p:spPr>
      </p:pic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714752"/>
            <a:ext cx="1190625" cy="552450"/>
          </a:xfrm>
          <a:prstGeom prst="rect">
            <a:avLst/>
          </a:prstGeom>
          <a:noFill/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714752"/>
            <a:ext cx="1790700" cy="552450"/>
          </a:xfrm>
          <a:prstGeom prst="rect">
            <a:avLst/>
          </a:prstGeom>
          <a:noFill/>
        </p:spPr>
      </p:pic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8A03-D1EA-46EF-A7F7-38D72F52319F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Regions defined in a metric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 sets satisfy the following properties: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and     are open sets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family of open sets,              is open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i="1" dirty="0" smtClean="0">
                <a:solidFill>
                  <a:schemeClr val="bg1"/>
                </a:solidFill>
              </a:rPr>
              <a:t>finite</a:t>
            </a:r>
            <a:r>
              <a:rPr lang="en-US" dirty="0" smtClean="0">
                <a:solidFill>
                  <a:schemeClr val="bg1"/>
                </a:solidFill>
              </a:rPr>
              <a:t> family of open sets,             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224602"/>
            <a:ext cx="219075" cy="47625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224602"/>
            <a:ext cx="238125" cy="476250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724668"/>
            <a:ext cx="990600" cy="476250"/>
          </a:xfrm>
          <a:prstGeom prst="rect">
            <a:avLst/>
          </a:prstGeom>
          <a:noFill/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724668"/>
            <a:ext cx="1209675" cy="476250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255979"/>
            <a:ext cx="1276350" cy="485775"/>
          </a:xfrm>
          <a:prstGeom prst="rect">
            <a:avLst/>
          </a:prstGeom>
          <a:noFill/>
        </p:spPr>
      </p:pic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54880"/>
            <a:ext cx="1057275" cy="485775"/>
          </a:xfrm>
          <a:prstGeom prst="rect">
            <a:avLst/>
          </a:prstGeom>
          <a:noFill/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5D3-5FA1-489F-9562-107930B3127C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Topological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set    with a collection of subsets     (denoted	     ) is defined to be a </a:t>
            </a:r>
            <a:r>
              <a:rPr lang="en-US" i="1" dirty="0" smtClean="0">
                <a:solidFill>
                  <a:schemeClr val="bg1"/>
                </a:solidFill>
              </a:rPr>
              <a:t>topological space </a:t>
            </a:r>
            <a:r>
              <a:rPr lang="en-US" dirty="0" smtClean="0">
                <a:solidFill>
                  <a:schemeClr val="bg1"/>
                </a:solidFill>
              </a:rPr>
              <a:t>if and only if: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and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   :                  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                        :          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is the set of all neighborhoods of             in topology    .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663146"/>
            <a:ext cx="276225" cy="55245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143116"/>
            <a:ext cx="1047750" cy="552450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663147"/>
            <a:ext cx="285750" cy="552450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14752"/>
            <a:ext cx="1924050" cy="476250"/>
          </a:xfrm>
          <a:prstGeom prst="rect">
            <a:avLst/>
          </a:prstGeom>
          <a:noFill/>
        </p:spPr>
      </p:pic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14752"/>
            <a:ext cx="1657350" cy="476250"/>
          </a:xfrm>
          <a:prstGeom prst="rect">
            <a:avLst/>
          </a:prstGeom>
          <a:noFill/>
        </p:spPr>
      </p:pic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224866"/>
            <a:ext cx="1990725" cy="485775"/>
          </a:xfrm>
          <a:prstGeom prst="rect">
            <a:avLst/>
          </a:prstGeom>
          <a:noFill/>
        </p:spPr>
      </p:pic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24867"/>
            <a:ext cx="1724025" cy="485775"/>
          </a:xfrm>
          <a:prstGeom prst="rect">
            <a:avLst/>
          </a:prstGeom>
          <a:noFill/>
        </p:spPr>
      </p:pic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94590"/>
            <a:ext cx="895350" cy="476250"/>
          </a:xfrm>
          <a:prstGeom prst="rect">
            <a:avLst/>
          </a:prstGeom>
          <a:noFill/>
        </p:spPr>
      </p:pic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65" name="Picture 3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194589"/>
            <a:ext cx="904875" cy="476250"/>
          </a:xfrm>
          <a:prstGeom prst="rect">
            <a:avLst/>
          </a:prstGeom>
          <a:noFill/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24C-C2C4-40BC-B082-7F848AC4CE9E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52984"/>
            <a:ext cx="3486150" cy="55245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243525"/>
            <a:ext cx="981075" cy="552450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243525"/>
            <a:ext cx="285750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Mappings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mapping                                       is said to be a </a:t>
            </a:r>
            <a:r>
              <a:rPr lang="en-US" i="1" dirty="0" smtClean="0">
                <a:solidFill>
                  <a:schemeClr val="bg1"/>
                </a:solidFill>
              </a:rPr>
              <a:t>homeomorphism</a:t>
            </a:r>
            <a:r>
              <a:rPr lang="en-US" dirty="0" smtClean="0">
                <a:solidFill>
                  <a:schemeClr val="bg1"/>
                </a:solidFill>
              </a:rPr>
              <a:t> if and only if    is continuous, that is,                 and                   :                  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mapping                                       is said to be an </a:t>
            </a:r>
            <a:r>
              <a:rPr lang="en-US" i="1" dirty="0" smtClean="0">
                <a:solidFill>
                  <a:schemeClr val="bg1"/>
                </a:solidFill>
              </a:rPr>
              <a:t>isomorphism</a:t>
            </a:r>
            <a:r>
              <a:rPr lang="en-US" dirty="0" smtClean="0">
                <a:solidFill>
                  <a:schemeClr val="bg1"/>
                </a:solidFill>
              </a:rPr>
              <a:t> if and only if    is a </a:t>
            </a:r>
            <a:r>
              <a:rPr lang="en-US" i="1" dirty="0" smtClean="0">
                <a:solidFill>
                  <a:schemeClr val="bg1"/>
                </a:solidFill>
              </a:rPr>
              <a:t>one-to-one and onto </a:t>
            </a:r>
            <a:r>
              <a:rPr lang="en-US" dirty="0" smtClean="0">
                <a:solidFill>
                  <a:schemeClr val="bg1"/>
                </a:solidFill>
              </a:rPr>
              <a:t>homeomorphism.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Diffeomorphisms require the definition of </a:t>
            </a:r>
            <a:r>
              <a:rPr lang="en-US" i="1" dirty="0" smtClean="0">
                <a:solidFill>
                  <a:schemeClr val="bg1"/>
                </a:solidFill>
              </a:rPr>
              <a:t>exterior geometry </a:t>
            </a:r>
            <a:r>
              <a:rPr lang="en-US" dirty="0" smtClean="0">
                <a:solidFill>
                  <a:schemeClr val="bg1"/>
                </a:solidFill>
              </a:rPr>
              <a:t>on              and           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3116"/>
            <a:ext cx="238125" cy="552450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643050"/>
            <a:ext cx="3400425" cy="55245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643182"/>
            <a:ext cx="1409700" cy="552450"/>
          </a:xfrm>
          <a:prstGeom prst="rect">
            <a:avLst/>
          </a:prstGeom>
          <a:noFill/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643182"/>
            <a:ext cx="1657350" cy="552450"/>
          </a:xfrm>
          <a:prstGeom prst="rect">
            <a:avLst/>
          </a:prstGeom>
          <a:noFill/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643182"/>
            <a:ext cx="2152650" cy="552450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14686"/>
            <a:ext cx="3400425" cy="552450"/>
          </a:xfrm>
          <a:prstGeom prst="rect">
            <a:avLst/>
          </a:prstGeom>
          <a:noFill/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14752"/>
            <a:ext cx="238125" cy="552450"/>
          </a:xfrm>
          <a:prstGeom prst="rect">
            <a:avLst/>
          </a:prstGeom>
          <a:noFill/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286388"/>
            <a:ext cx="1162050" cy="552450"/>
          </a:xfrm>
          <a:prstGeom prst="rect">
            <a:avLst/>
          </a:prstGeom>
          <a:noFill/>
        </p:spPr>
      </p:pic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286388"/>
            <a:ext cx="1133475" cy="552450"/>
          </a:xfrm>
          <a:prstGeom prst="rect">
            <a:avLst/>
          </a:prstGeom>
          <a:noFill/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9443-4EAE-4C6D-B910-C64AD3FBB687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Differentiable 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So… what are they!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9FCF-6D56-4FC0-AC0E-D3D926B10D7B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Manifolds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i="1" dirty="0" smtClean="0">
                <a:solidFill>
                  <a:schemeClr val="bg1"/>
                </a:solidFill>
              </a:rPr>
              <a:t>manifold</a:t>
            </a:r>
            <a:r>
              <a:rPr lang="en-US" dirty="0" smtClean="0">
                <a:solidFill>
                  <a:schemeClr val="bg1"/>
                </a:solidFill>
              </a:rPr>
              <a:t>      is a topological space with topology       for which,              :               , 			 and                          which is an isomorphism to an open subset of      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pair            is called a </a:t>
            </a:r>
            <a:r>
              <a:rPr lang="en-US" i="1" dirty="0" smtClean="0">
                <a:solidFill>
                  <a:schemeClr val="bg1"/>
                </a:solidFill>
              </a:rPr>
              <a:t>chart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663147"/>
            <a:ext cx="466725" cy="5524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533400" cy="5524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143116"/>
            <a:ext cx="1428750" cy="5524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33657"/>
            <a:ext cx="1524000" cy="6000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0745" y="3131216"/>
            <a:ext cx="514350" cy="55245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14752"/>
            <a:ext cx="1009650" cy="55245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4214810" y="4500570"/>
            <a:ext cx="1428760" cy="1428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c 46"/>
          <p:cNvSpPr/>
          <p:nvPr/>
        </p:nvSpPr>
        <p:spPr>
          <a:xfrm>
            <a:off x="4429124" y="4500570"/>
            <a:ext cx="990608" cy="1428760"/>
          </a:xfrm>
          <a:prstGeom prst="arc">
            <a:avLst>
              <a:gd name="adj1" fmla="val 18282268"/>
              <a:gd name="adj2" fmla="val 21538204"/>
            </a:avLst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4679951" y="4964917"/>
            <a:ext cx="499272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9190" y="5214950"/>
            <a:ext cx="50006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29190" y="4714884"/>
            <a:ext cx="357189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715934" y="449977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001554" y="4499776"/>
            <a:ext cx="142876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6357950" y="485776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6357950" y="4143380"/>
            <a:ext cx="1429554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7" idx="0"/>
          </p:cNvCxnSpPr>
          <p:nvPr/>
        </p:nvCxnSpPr>
        <p:spPr>
          <a:xfrm rot="10800000" flipH="1">
            <a:off x="5274462" y="4143380"/>
            <a:ext cx="2155058" cy="566140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929190" y="4143380"/>
            <a:ext cx="1785950" cy="571504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929190" y="4857760"/>
            <a:ext cx="1785950" cy="357190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7" idx="2"/>
          </p:cNvCxnSpPr>
          <p:nvPr/>
        </p:nvCxnSpPr>
        <p:spPr>
          <a:xfrm rot="5400000" flipH="1" flipV="1">
            <a:off x="6250464" y="4026990"/>
            <a:ext cx="348286" cy="2009826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466725" cy="55245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714884"/>
            <a:ext cx="285750" cy="552450"/>
          </a:xfrm>
          <a:prstGeom prst="rect">
            <a:avLst/>
          </a:prstGeom>
          <a:noFill/>
        </p:spPr>
      </p:pic>
      <p:pic>
        <p:nvPicPr>
          <p:cNvPr id="110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857760"/>
            <a:ext cx="514350" cy="552450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500570"/>
            <a:ext cx="238125" cy="55245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32-3AC0-4BE9-8A79-2B687C3F852D}" type="datetime1">
              <a:rPr lang="en-US" smtClean="0"/>
              <a:pPr/>
              <a:t>5/26/2009</a:t>
            </a:fld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5FDA-BD7E-4B94-B1C1-397703DDCE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Stratos C. Papadoudis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256"/>
            <a:ext cx="3000375" cy="552450"/>
          </a:xfrm>
          <a:prstGeom prst="rect">
            <a:avLst/>
          </a:prstGeom>
          <a:noFill/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143116"/>
            <a:ext cx="1247775" cy="552450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633657"/>
            <a:ext cx="2152650" cy="5524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Theme0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Theme0</Template>
  <TotalTime>1066</TotalTime>
  <Words>991</Words>
  <Application>Microsoft Office PowerPoint</Application>
  <PresentationFormat>On-screen Show (4:3)</PresentationFormat>
  <Paragraphs>239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Theme0</vt:lpstr>
      <vt:lpstr>Differential Manifolds and Tensors</vt:lpstr>
      <vt:lpstr>basic analytic tools</vt:lpstr>
      <vt:lpstr>Metric spaces</vt:lpstr>
      <vt:lpstr>Regions defined in a metric space</vt:lpstr>
      <vt:lpstr>Regions defined in a metric space</vt:lpstr>
      <vt:lpstr>Topological spaces</vt:lpstr>
      <vt:lpstr>Mappings</vt:lpstr>
      <vt:lpstr>Differentiable manifolds</vt:lpstr>
      <vt:lpstr>Manifolds</vt:lpstr>
      <vt:lpstr>Differentiable manifolds</vt:lpstr>
      <vt:lpstr>Differentiable manifolds</vt:lpstr>
      <vt:lpstr>Diffeomorphisms</vt:lpstr>
      <vt:lpstr>working on differentiable manifolds</vt:lpstr>
      <vt:lpstr>Curves in manifolds</vt:lpstr>
      <vt:lpstr>Functions on manifolds</vt:lpstr>
      <vt:lpstr>Tangent vectors</vt:lpstr>
      <vt:lpstr>Tangent vectors</vt:lpstr>
      <vt:lpstr>Tangent space</vt:lpstr>
      <vt:lpstr>Vector fields and Integral curves</vt:lpstr>
      <vt:lpstr>tensors</vt:lpstr>
      <vt:lpstr>One-forms</vt:lpstr>
      <vt:lpstr>Tensors</vt:lpstr>
      <vt:lpstr>Tensor                 or   </vt:lpstr>
      <vt:lpstr>Tensor product</vt:lpstr>
      <vt:lpstr>Contraction</vt:lpstr>
      <vt:lpstr>Tensor oprerations on components</vt:lpstr>
      <vt:lpstr>applications</vt:lpstr>
      <vt:lpstr>Space-Tme</vt:lpstr>
      <vt:lpstr>References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Manifolds</dc:title>
  <dc:creator>CHRISTOS</dc:creator>
  <cp:lastModifiedBy>CHRISTOS</cp:lastModifiedBy>
  <cp:revision>119</cp:revision>
  <dcterms:created xsi:type="dcterms:W3CDTF">2009-05-23T08:52:22Z</dcterms:created>
  <dcterms:modified xsi:type="dcterms:W3CDTF">2009-05-25T21:53:46Z</dcterms:modified>
</cp:coreProperties>
</file>